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48"/>
  </p:notesMasterIdLst>
  <p:handoutMasterIdLst>
    <p:handoutMasterId r:id="rId49"/>
  </p:handoutMasterIdLst>
  <p:sldIdLst>
    <p:sldId id="1330" r:id="rId2"/>
    <p:sldId id="1346" r:id="rId3"/>
    <p:sldId id="1331" r:id="rId4"/>
    <p:sldId id="1332" r:id="rId5"/>
    <p:sldId id="1333" r:id="rId6"/>
    <p:sldId id="1334" r:id="rId7"/>
    <p:sldId id="1355" r:id="rId8"/>
    <p:sldId id="1335" r:id="rId9"/>
    <p:sldId id="1356" r:id="rId10"/>
    <p:sldId id="1336" r:id="rId11"/>
    <p:sldId id="1337" r:id="rId12"/>
    <p:sldId id="1357" r:id="rId13"/>
    <p:sldId id="1423" r:id="rId14"/>
    <p:sldId id="1358" r:id="rId15"/>
    <p:sldId id="1422" r:id="rId16"/>
    <p:sldId id="1415" r:id="rId17"/>
    <p:sldId id="1405" r:id="rId18"/>
    <p:sldId id="1398" r:id="rId19"/>
    <p:sldId id="1359" r:id="rId20"/>
    <p:sldId id="1416" r:id="rId21"/>
    <p:sldId id="1417" r:id="rId22"/>
    <p:sldId id="1418" r:id="rId23"/>
    <p:sldId id="1419" r:id="rId24"/>
    <p:sldId id="1420" r:id="rId25"/>
    <p:sldId id="1414" r:id="rId26"/>
    <p:sldId id="1404" r:id="rId27"/>
    <p:sldId id="1391" r:id="rId28"/>
    <p:sldId id="1392" r:id="rId29"/>
    <p:sldId id="1395" r:id="rId30"/>
    <p:sldId id="1394" r:id="rId31"/>
    <p:sldId id="1412" r:id="rId32"/>
    <p:sldId id="1424" r:id="rId33"/>
    <p:sldId id="1425" r:id="rId34"/>
    <p:sldId id="1426" r:id="rId35"/>
    <p:sldId id="1427" r:id="rId36"/>
    <p:sldId id="1428" r:id="rId37"/>
    <p:sldId id="1432" r:id="rId38"/>
    <p:sldId id="1433" r:id="rId39"/>
    <p:sldId id="1431" r:id="rId40"/>
    <p:sldId id="1430" r:id="rId41"/>
    <p:sldId id="1429" r:id="rId42"/>
    <p:sldId id="1434" r:id="rId43"/>
    <p:sldId id="1435" r:id="rId44"/>
    <p:sldId id="1413" r:id="rId45"/>
    <p:sldId id="1436" r:id="rId46"/>
    <p:sldId id="1338" r:id="rId47"/>
  </p:sldIdLst>
  <p:sldSz cx="9144000" cy="6858000" type="screen4x3"/>
  <p:notesSz cx="6761163" cy="99425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Welcome" id="{3374D542-6E3E-455F-9BFB-B45891911720}">
          <p14:sldIdLst>
            <p14:sldId id="1330"/>
            <p14:sldId id="1346"/>
            <p14:sldId id="1331"/>
            <p14:sldId id="1332"/>
            <p14:sldId id="1333"/>
            <p14:sldId id="1334"/>
            <p14:sldId id="1355"/>
            <p14:sldId id="1335"/>
            <p14:sldId id="1356"/>
            <p14:sldId id="1336"/>
            <p14:sldId id="1337"/>
            <p14:sldId id="1357"/>
            <p14:sldId id="1423"/>
            <p14:sldId id="1358"/>
            <p14:sldId id="1422"/>
            <p14:sldId id="1415"/>
            <p14:sldId id="1405"/>
            <p14:sldId id="1398"/>
            <p14:sldId id="1359"/>
            <p14:sldId id="1416"/>
            <p14:sldId id="1417"/>
            <p14:sldId id="1418"/>
            <p14:sldId id="1419"/>
            <p14:sldId id="1420"/>
            <p14:sldId id="1414"/>
            <p14:sldId id="1404"/>
            <p14:sldId id="1391"/>
            <p14:sldId id="1392"/>
            <p14:sldId id="1395"/>
            <p14:sldId id="1394"/>
            <p14:sldId id="1412"/>
            <p14:sldId id="1424"/>
            <p14:sldId id="1425"/>
            <p14:sldId id="1426"/>
            <p14:sldId id="1427"/>
            <p14:sldId id="1428"/>
            <p14:sldId id="1432"/>
            <p14:sldId id="1433"/>
            <p14:sldId id="1431"/>
            <p14:sldId id="1430"/>
            <p14:sldId id="1429"/>
            <p14:sldId id="1434"/>
            <p14:sldId id="1435"/>
            <p14:sldId id="1413"/>
            <p14:sldId id="1436"/>
            <p14:sldId id="1338"/>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E3473B"/>
    <a:srgbClr val="E4463B"/>
    <a:srgbClr val="F5F5F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463" autoAdjust="0"/>
    <p:restoredTop sz="94598" autoAdjust="0"/>
  </p:normalViewPr>
  <p:slideViewPr>
    <p:cSldViewPr snapToGrid="0">
      <p:cViewPr varScale="1">
        <p:scale>
          <a:sx n="99" d="100"/>
          <a:sy n="99" d="100"/>
        </p:scale>
        <p:origin x="836" y="60"/>
      </p:cViewPr>
      <p:guideLst>
        <p:guide orient="horz" pos="2160"/>
        <p:guide pos="2880"/>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51" d="100"/>
          <a:sy n="51" d="100"/>
        </p:scale>
        <p:origin x="2692" y="4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CFA27D0-D55F-4AE0-BA23-4AD727EFD364}"/>
              </a:ext>
            </a:extLst>
          </p:cNvPr>
          <p:cNvSpPr>
            <a:spLocks noGrp="1"/>
          </p:cNvSpPr>
          <p:nvPr>
            <p:ph type="hdr" sz="quarter"/>
          </p:nvPr>
        </p:nvSpPr>
        <p:spPr>
          <a:xfrm>
            <a:off x="0" y="2"/>
            <a:ext cx="2929837" cy="498852"/>
          </a:xfrm>
          <a:prstGeom prst="rect">
            <a:avLst/>
          </a:prstGeom>
        </p:spPr>
        <p:txBody>
          <a:bodyPr vert="horz" lIns="91440" tIns="45720" rIns="91440" bIns="45720" rtlCol="0"/>
          <a:lstStyle>
            <a:lvl1pPr algn="l">
              <a:defRPr sz="1200"/>
            </a:lvl1pPr>
          </a:lstStyle>
          <a:p>
            <a:endParaRPr lang="en-IN"/>
          </a:p>
        </p:txBody>
      </p:sp>
      <p:sp>
        <p:nvSpPr>
          <p:cNvPr id="4" name="Footer Placeholder 3">
            <a:extLst>
              <a:ext uri="{FF2B5EF4-FFF2-40B4-BE49-F238E27FC236}">
                <a16:creationId xmlns:a16="http://schemas.microsoft.com/office/drawing/2014/main" id="{13FD9D77-D35C-41BA-A623-337F7491C7A2}"/>
              </a:ext>
            </a:extLst>
          </p:cNvPr>
          <p:cNvSpPr>
            <a:spLocks noGrp="1"/>
          </p:cNvSpPr>
          <p:nvPr>
            <p:ph type="ftr" sz="quarter" idx="2"/>
          </p:nvPr>
        </p:nvSpPr>
        <p:spPr>
          <a:xfrm>
            <a:off x="0" y="9443662"/>
            <a:ext cx="2929837" cy="498851"/>
          </a:xfrm>
          <a:prstGeom prst="rect">
            <a:avLst/>
          </a:prstGeom>
        </p:spPr>
        <p:txBody>
          <a:bodyPr vert="horz" lIns="91440" tIns="45720" rIns="91440" bIns="45720" rtlCol="0" anchor="b"/>
          <a:lstStyle>
            <a:lvl1pPr algn="l">
              <a:defRPr sz="1200"/>
            </a:lvl1pPr>
          </a:lstStyle>
          <a:p>
            <a:endParaRPr lang="en-IN"/>
          </a:p>
        </p:txBody>
      </p:sp>
    </p:spTree>
    <p:extLst>
      <p:ext uri="{BB962C8B-B14F-4D97-AF65-F5344CB8AC3E}">
        <p14:creationId xmlns:p14="http://schemas.microsoft.com/office/powerpoint/2010/main" val="297372846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2"/>
            <a:ext cx="2929837" cy="498852"/>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29761" y="2"/>
            <a:ext cx="2929837" cy="498852"/>
          </a:xfrm>
          <a:prstGeom prst="rect">
            <a:avLst/>
          </a:prstGeom>
        </p:spPr>
        <p:txBody>
          <a:bodyPr vert="horz" lIns="91440" tIns="45720" rIns="91440" bIns="45720" rtlCol="0"/>
          <a:lstStyle>
            <a:lvl1pPr algn="r">
              <a:defRPr sz="1200"/>
            </a:lvl1pPr>
          </a:lstStyle>
          <a:p>
            <a:fld id="{E4C3FCC2-4E7A-4671-AA79-177CB194E449}" type="datetimeFigureOut">
              <a:rPr lang="en-US" smtClean="0"/>
              <a:pPr/>
              <a:t>6/16/2025</a:t>
            </a:fld>
            <a:endParaRPr lang="en-US"/>
          </a:p>
        </p:txBody>
      </p:sp>
      <p:sp>
        <p:nvSpPr>
          <p:cNvPr id="4" name="Slide Image Placeholder 3"/>
          <p:cNvSpPr>
            <a:spLocks noGrp="1" noRot="1" noChangeAspect="1"/>
          </p:cNvSpPr>
          <p:nvPr>
            <p:ph type="sldImg" idx="2"/>
          </p:nvPr>
        </p:nvSpPr>
        <p:spPr>
          <a:xfrm>
            <a:off x="1144588" y="1243013"/>
            <a:ext cx="4471987" cy="33559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76117" y="4784834"/>
            <a:ext cx="5408930" cy="3914866"/>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443662"/>
            <a:ext cx="2929837" cy="498851"/>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29761" y="9443662"/>
            <a:ext cx="2929837" cy="498851"/>
          </a:xfrm>
          <a:prstGeom prst="rect">
            <a:avLst/>
          </a:prstGeom>
        </p:spPr>
        <p:txBody>
          <a:bodyPr vert="horz" lIns="91440" tIns="45720" rIns="91440" bIns="45720" rtlCol="0" anchor="b"/>
          <a:lstStyle>
            <a:lvl1pPr algn="r">
              <a:defRPr sz="1200"/>
            </a:lvl1pPr>
          </a:lstStyle>
          <a:p>
            <a:fld id="{5A01C38D-F26D-4167-83EF-8774BC62D548}" type="slidenum">
              <a:rPr lang="en-US" smtClean="0"/>
              <a:pPr/>
              <a:t>‹#›</a:t>
            </a:fld>
            <a:endParaRPr lang="en-US"/>
          </a:p>
        </p:txBody>
      </p:sp>
    </p:spTree>
    <p:extLst>
      <p:ext uri="{BB962C8B-B14F-4D97-AF65-F5344CB8AC3E}">
        <p14:creationId xmlns:p14="http://schemas.microsoft.com/office/powerpoint/2010/main" val="33360506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Section Header">
    <p:spTree>
      <p:nvGrpSpPr>
        <p:cNvPr id="1" name=""/>
        <p:cNvGrpSpPr/>
        <p:nvPr/>
      </p:nvGrpSpPr>
      <p:grpSpPr>
        <a:xfrm>
          <a:off x="0" y="0"/>
          <a:ext cx="0" cy="0"/>
          <a:chOff x="0" y="0"/>
          <a:chExt cx="0" cy="0"/>
        </a:xfrm>
      </p:grpSpPr>
      <p:sp>
        <p:nvSpPr>
          <p:cNvPr id="9" name="Rectangle 8"/>
          <p:cNvSpPr/>
          <p:nvPr userDrawn="1"/>
        </p:nvSpPr>
        <p:spPr>
          <a:xfrm>
            <a:off x="191214" y="262785"/>
            <a:ext cx="8762287"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0" name="Rectangle 9"/>
          <p:cNvSpPr/>
          <p:nvPr userDrawn="1"/>
        </p:nvSpPr>
        <p:spPr bwMode="blackWhite">
          <a:xfrm>
            <a:off x="191213" y="262785"/>
            <a:ext cx="8761576" cy="2072643"/>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 name="Title 1"/>
          <p:cNvSpPr>
            <a:spLocks noGrp="1"/>
          </p:cNvSpPr>
          <p:nvPr>
            <p:ph type="title"/>
          </p:nvPr>
        </p:nvSpPr>
        <p:spPr>
          <a:xfrm>
            <a:off x="390906" y="1536192"/>
            <a:ext cx="5157216" cy="640080"/>
          </a:xfrm>
        </p:spPr>
        <p:txBody>
          <a:bodyPr>
            <a:normAutofit/>
          </a:bodyPr>
          <a:lstStyle>
            <a:lvl1pPr>
              <a:defRPr sz="2700">
                <a:solidFill>
                  <a:schemeClr val="bg1"/>
                </a:solidFill>
              </a:defRPr>
            </a:lvl1pPr>
          </a:lstStyle>
          <a:p>
            <a:r>
              <a:rPr lang="en-US"/>
              <a:t>Click to edit Master title style</a:t>
            </a:r>
            <a:endParaRPr lang="en-US" dirty="0"/>
          </a:p>
        </p:txBody>
      </p:sp>
      <p:sp>
        <p:nvSpPr>
          <p:cNvPr id="7" name="Content Placeholder 6"/>
          <p:cNvSpPr>
            <a:spLocks noGrp="1"/>
          </p:cNvSpPr>
          <p:nvPr>
            <p:ph sz="quarter" idx="13"/>
          </p:nvPr>
        </p:nvSpPr>
        <p:spPr>
          <a:xfrm>
            <a:off x="404622" y="2560320"/>
            <a:ext cx="7084314" cy="3977640"/>
          </a:xfrm>
        </p:spPr>
        <p:txBody>
          <a:bodyPr vert="horz" lIns="91440" tIns="45720" rIns="91440" bIns="45720" rtlCol="0">
            <a:normAutofit/>
          </a:bodyPr>
          <a:lstStyle>
            <a:lvl1pPr>
              <a:defRPr lang="en-US" sz="1800" b="1" smtClean="0">
                <a:solidFill>
                  <a:schemeClr val="tx1">
                    <a:lumMod val="75000"/>
                    <a:lumOff val="25000"/>
                  </a:schemeClr>
                </a:solidFill>
                <a:latin typeface="+mj-lt"/>
              </a:defRPr>
            </a:lvl1pPr>
            <a:lvl2pPr>
              <a:defRPr lang="en-US" sz="1400" dirty="0" smtClean="0">
                <a:solidFill>
                  <a:schemeClr val="tx1">
                    <a:lumMod val="75000"/>
                    <a:lumOff val="25000"/>
                  </a:schemeClr>
                </a:solidFill>
              </a:defRPr>
            </a:lvl2pPr>
            <a:lvl3pPr>
              <a:defRPr lang="en-US" sz="1200" dirty="0" smtClean="0">
                <a:solidFill>
                  <a:schemeClr val="tx1">
                    <a:lumMod val="75000"/>
                    <a:lumOff val="25000"/>
                  </a:schemeClr>
                </a:solidFill>
              </a:defRPr>
            </a:lvl3pPr>
            <a:lvl4pPr>
              <a:defRPr lang="en-US" sz="1100" dirty="0" smtClean="0">
                <a:solidFill>
                  <a:schemeClr val="tx1">
                    <a:lumMod val="75000"/>
                    <a:lumOff val="25000"/>
                  </a:schemeClr>
                </a:solidFill>
              </a:defRPr>
            </a:lvl4pPr>
            <a:lvl5pPr>
              <a:defRPr lang="en-US" sz="1000" dirty="0">
                <a:solidFill>
                  <a:schemeClr val="tx1">
                    <a:lumMod val="75000"/>
                    <a:lumOff val="25000"/>
                  </a:schemeClr>
                </a:solidFill>
              </a:defRPr>
            </a:lvl5pPr>
          </a:lstStyle>
          <a:p>
            <a:pPr marL="0" lvl="0" indent="0">
              <a:lnSpc>
                <a:spcPct val="150000"/>
              </a:lnSpc>
              <a:spcBef>
                <a:spcPts val="750"/>
              </a:spcBef>
              <a:spcAft>
                <a:spcPts val="900"/>
              </a:spcAft>
              <a:buNone/>
            </a:pPr>
            <a:r>
              <a:rPr lang="en-US" dirty="0"/>
              <a:t>Click to edit Master text styles</a:t>
            </a:r>
          </a:p>
          <a:p>
            <a:pPr marL="0" lvl="1" indent="0">
              <a:lnSpc>
                <a:spcPct val="150000"/>
              </a:lnSpc>
              <a:spcBef>
                <a:spcPts val="750"/>
              </a:spcBef>
              <a:spcAft>
                <a:spcPts val="900"/>
              </a:spcAft>
              <a:buNone/>
            </a:pPr>
            <a:r>
              <a:rPr lang="en-US" dirty="0"/>
              <a:t>Second level</a:t>
            </a:r>
          </a:p>
          <a:p>
            <a:pPr marL="0" lvl="2" indent="0">
              <a:lnSpc>
                <a:spcPct val="150000"/>
              </a:lnSpc>
              <a:spcBef>
                <a:spcPts val="750"/>
              </a:spcBef>
              <a:spcAft>
                <a:spcPts val="900"/>
              </a:spcAft>
              <a:buNone/>
            </a:pPr>
            <a:r>
              <a:rPr lang="en-US" dirty="0"/>
              <a:t>Third level</a:t>
            </a:r>
          </a:p>
          <a:p>
            <a:pPr marL="0" lvl="3" indent="0">
              <a:lnSpc>
                <a:spcPct val="150000"/>
              </a:lnSpc>
              <a:spcBef>
                <a:spcPts val="750"/>
              </a:spcBef>
              <a:spcAft>
                <a:spcPts val="900"/>
              </a:spcAft>
              <a:buNone/>
            </a:pPr>
            <a:r>
              <a:rPr lang="en-US" dirty="0"/>
              <a:t>Fourth level</a:t>
            </a:r>
          </a:p>
          <a:p>
            <a:pPr marL="0" lvl="4" indent="0">
              <a:lnSpc>
                <a:spcPct val="150000"/>
              </a:lnSpc>
              <a:spcBef>
                <a:spcPts val="750"/>
              </a:spcBef>
              <a:spcAft>
                <a:spcPts val="900"/>
              </a:spcAft>
              <a:buNone/>
            </a:pPr>
            <a:r>
              <a:rPr lang="en-US" dirty="0"/>
              <a:t>Fifth level</a:t>
            </a:r>
          </a:p>
        </p:txBody>
      </p:sp>
      <p:sp>
        <p:nvSpPr>
          <p:cNvPr id="11" name="L-shape 10">
            <a:extLst>
              <a:ext uri="{FF2B5EF4-FFF2-40B4-BE49-F238E27FC236}">
                <a16:creationId xmlns:a16="http://schemas.microsoft.com/office/drawing/2014/main" id="{DD51BE57-7D13-D643-B7A8-5D7B5F437ADD}"/>
              </a:ext>
            </a:extLst>
          </p:cNvPr>
          <p:cNvSpPr/>
          <p:nvPr userDrawn="1"/>
        </p:nvSpPr>
        <p:spPr>
          <a:xfrm rot="10800000">
            <a:off x="1916104" y="-2"/>
            <a:ext cx="7227896" cy="5174938"/>
          </a:xfrm>
          <a:prstGeom prst="corner">
            <a:avLst>
              <a:gd name="adj1" fmla="val 1588"/>
              <a:gd name="adj2" fmla="val 1422"/>
            </a:avLst>
          </a:prstGeom>
          <a:solidFill>
            <a:srgbClr val="E4463B"/>
          </a:solidFill>
          <a:ln>
            <a:solidFill>
              <a:srgbClr val="E446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L-shape 11">
            <a:extLst>
              <a:ext uri="{FF2B5EF4-FFF2-40B4-BE49-F238E27FC236}">
                <a16:creationId xmlns:a16="http://schemas.microsoft.com/office/drawing/2014/main" id="{31ABB352-5B43-4A4E-8BAD-81E001686E0C}"/>
              </a:ext>
            </a:extLst>
          </p:cNvPr>
          <p:cNvSpPr/>
          <p:nvPr userDrawn="1"/>
        </p:nvSpPr>
        <p:spPr>
          <a:xfrm>
            <a:off x="0" y="1683062"/>
            <a:ext cx="7227896" cy="5174939"/>
          </a:xfrm>
          <a:prstGeom prst="corner">
            <a:avLst>
              <a:gd name="adj1" fmla="val 1588"/>
              <a:gd name="adj2" fmla="val 1422"/>
            </a:avLst>
          </a:prstGeom>
          <a:solidFill>
            <a:srgbClr val="E4463B"/>
          </a:solidFill>
          <a:ln>
            <a:solidFill>
              <a:srgbClr val="E446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30FE6AC9-4632-3B4E-808A-E22675BD8A04}"/>
              </a:ext>
            </a:extLst>
          </p:cNvPr>
          <p:cNvSpPr txBox="1"/>
          <p:nvPr userDrawn="1"/>
        </p:nvSpPr>
        <p:spPr>
          <a:xfrm>
            <a:off x="6303264" y="6569530"/>
            <a:ext cx="2282424" cy="202325"/>
          </a:xfrm>
          <a:prstGeom prst="rect">
            <a:avLst/>
          </a:prstGeom>
        </p:spPr>
        <p:txBody>
          <a:bodyPr vert="horz" wrap="square" lIns="91440" tIns="45720" rIns="91440" bIns="45720" rtlCol="0">
            <a:noAutofit/>
          </a:bodyPr>
          <a:lstStyle/>
          <a:p>
            <a:pPr marL="0" indent="0" algn="l">
              <a:lnSpc>
                <a:spcPct val="100000"/>
              </a:lnSpc>
              <a:spcAft>
                <a:spcPts val="600"/>
              </a:spcAft>
              <a:buNone/>
            </a:pPr>
            <a:r>
              <a:rPr lang="en-US" sz="900" b="0" dirty="0">
                <a:solidFill>
                  <a:schemeClr val="tx1">
                    <a:lumMod val="50000"/>
                    <a:lumOff val="50000"/>
                  </a:schemeClr>
                </a:solidFill>
                <a:latin typeface="Century Gothic" panose="020B0502020202020204" pitchFamily="34" charset="0"/>
                <a:cs typeface="Segoe UI" panose="020B0502040204020203" pitchFamily="34" charset="0"/>
              </a:rPr>
              <a:t>COURSE: DM	UNIT: 3        Pg. </a:t>
            </a:r>
            <a:fld id="{9797E4EC-1DFC-48AB-99D7-D9FEFAC238D0}" type="slidenum">
              <a:rPr lang="en-US" sz="900" b="0" kern="1200" smtClean="0">
                <a:solidFill>
                  <a:schemeClr val="tx1">
                    <a:lumMod val="50000"/>
                    <a:lumOff val="50000"/>
                  </a:schemeClr>
                </a:solidFill>
                <a:latin typeface="Century Gothic" panose="020B0502020202020204" pitchFamily="34" charset="0"/>
                <a:ea typeface="+mn-ea"/>
                <a:cs typeface="Segoe UI" panose="020B0502040204020203" pitchFamily="34" charset="0"/>
              </a:rPr>
              <a:pPr marL="0" indent="0" algn="l">
                <a:lnSpc>
                  <a:spcPct val="100000"/>
                </a:lnSpc>
                <a:spcAft>
                  <a:spcPts val="600"/>
                </a:spcAft>
                <a:buNone/>
              </a:pPr>
              <a:t>‹#›</a:t>
            </a:fld>
            <a:endParaRPr lang="en-US" sz="900" b="0" kern="1200" dirty="0">
              <a:solidFill>
                <a:schemeClr val="tx1">
                  <a:lumMod val="50000"/>
                  <a:lumOff val="50000"/>
                </a:schemeClr>
              </a:solidFill>
              <a:latin typeface="Century Gothic" panose="020B0502020202020204" pitchFamily="34" charset="0"/>
              <a:ea typeface="+mn-ea"/>
              <a:cs typeface="Segoe UI" panose="020B0502040204020203" pitchFamily="34" charset="0"/>
            </a:endParaRPr>
          </a:p>
        </p:txBody>
      </p:sp>
    </p:spTree>
    <p:extLst>
      <p:ext uri="{BB962C8B-B14F-4D97-AF65-F5344CB8AC3E}">
        <p14:creationId xmlns:p14="http://schemas.microsoft.com/office/powerpoint/2010/main" val="6978284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B7B85FB-BE77-4A54-BF87-FDBF0A74D14B}"/>
              </a:ext>
            </a:extLst>
          </p:cNvPr>
          <p:cNvSpPr/>
          <p:nvPr userDrawn="1"/>
        </p:nvSpPr>
        <p:spPr>
          <a:xfrm>
            <a:off x="768096" y="1685235"/>
            <a:ext cx="2267712" cy="2862322"/>
          </a:xfrm>
          <a:prstGeom prst="rect">
            <a:avLst/>
          </a:prstGeom>
        </p:spPr>
        <p:txBody>
          <a:bodyPr wrap="square">
            <a:spAutoFit/>
          </a:bodyPr>
          <a:lstStyle/>
          <a:p>
            <a:r>
              <a:rPr lang="en-US" sz="2000" b="1" dirty="0">
                <a:solidFill>
                  <a:srgbClr val="C00000"/>
                </a:solidFill>
                <a:latin typeface="Century Gothic" panose="020B0502020202020204" pitchFamily="34" charset="0"/>
              </a:rPr>
              <a:t>DEPT &amp; SEM	: </a:t>
            </a:r>
            <a:br>
              <a:rPr lang="en-US" sz="2000" b="1" dirty="0">
                <a:solidFill>
                  <a:srgbClr val="C00000"/>
                </a:solidFill>
                <a:latin typeface="Century Gothic" panose="020B0502020202020204" pitchFamily="34" charset="0"/>
              </a:rPr>
            </a:br>
            <a:br>
              <a:rPr lang="en-US" sz="2000" b="1" dirty="0">
                <a:solidFill>
                  <a:srgbClr val="FFFF00"/>
                </a:solidFill>
                <a:latin typeface="Century Gothic" panose="020B0502020202020204" pitchFamily="34" charset="0"/>
              </a:rPr>
            </a:br>
            <a:r>
              <a:rPr lang="en-US" sz="2000" b="1" dirty="0">
                <a:solidFill>
                  <a:srgbClr val="C00000"/>
                </a:solidFill>
                <a:latin typeface="Century Gothic" panose="020B0502020202020204" pitchFamily="34" charset="0"/>
              </a:rPr>
              <a:t>SUBJECT NAME	:</a:t>
            </a:r>
            <a:br>
              <a:rPr lang="en-US" sz="2000" b="1" dirty="0">
                <a:solidFill>
                  <a:srgbClr val="C00000"/>
                </a:solidFill>
                <a:latin typeface="Century Gothic" panose="020B0502020202020204" pitchFamily="34" charset="0"/>
              </a:rPr>
            </a:br>
            <a:br>
              <a:rPr lang="en-US" sz="2000" b="1" dirty="0">
                <a:solidFill>
                  <a:srgbClr val="FFFF00"/>
                </a:solidFill>
                <a:latin typeface="Century Gothic" panose="020B0502020202020204" pitchFamily="34" charset="0"/>
              </a:rPr>
            </a:br>
            <a:r>
              <a:rPr lang="en-US" sz="2000" b="1" dirty="0">
                <a:solidFill>
                  <a:srgbClr val="C00000"/>
                </a:solidFill>
                <a:latin typeface="Century Gothic" panose="020B0502020202020204" pitchFamily="34" charset="0"/>
              </a:rPr>
              <a:t>COURSE CODE	:</a:t>
            </a:r>
            <a:br>
              <a:rPr lang="en-US" sz="2000" b="1" dirty="0">
                <a:solidFill>
                  <a:srgbClr val="C00000"/>
                </a:solidFill>
                <a:latin typeface="Century Gothic" panose="020B0502020202020204" pitchFamily="34" charset="0"/>
              </a:rPr>
            </a:br>
            <a:br>
              <a:rPr lang="en-US" sz="2000" b="1" dirty="0">
                <a:solidFill>
                  <a:srgbClr val="C00000"/>
                </a:solidFill>
                <a:latin typeface="Century Gothic" panose="020B0502020202020204" pitchFamily="34" charset="0"/>
              </a:rPr>
            </a:br>
            <a:r>
              <a:rPr lang="en-US" sz="2000" b="1" dirty="0">
                <a:solidFill>
                  <a:srgbClr val="C00000"/>
                </a:solidFill>
                <a:latin typeface="Century Gothic" panose="020B0502020202020204" pitchFamily="34" charset="0"/>
              </a:rPr>
              <a:t>UNIT		:</a:t>
            </a:r>
            <a:br>
              <a:rPr lang="en-US" sz="2000" b="1" dirty="0">
                <a:solidFill>
                  <a:srgbClr val="C00000"/>
                </a:solidFill>
                <a:latin typeface="Century Gothic" panose="020B0502020202020204" pitchFamily="34" charset="0"/>
              </a:rPr>
            </a:br>
            <a:br>
              <a:rPr lang="en-US" sz="2000" b="1" dirty="0">
                <a:solidFill>
                  <a:srgbClr val="C00000"/>
                </a:solidFill>
                <a:latin typeface="Century Gothic" panose="020B0502020202020204" pitchFamily="34" charset="0"/>
              </a:rPr>
            </a:br>
            <a:r>
              <a:rPr lang="en-US" sz="2000" b="1" dirty="0">
                <a:solidFill>
                  <a:srgbClr val="C00000"/>
                </a:solidFill>
                <a:latin typeface="Century Gothic" panose="020B0502020202020204" pitchFamily="34" charset="0"/>
              </a:rPr>
              <a:t>PREPARED BY	:</a:t>
            </a:r>
            <a:endParaRPr lang="en-IN" sz="2000" dirty="0"/>
          </a:p>
        </p:txBody>
      </p:sp>
      <p:sp>
        <p:nvSpPr>
          <p:cNvPr id="9" name="L-shape 8">
            <a:extLst>
              <a:ext uri="{FF2B5EF4-FFF2-40B4-BE49-F238E27FC236}">
                <a16:creationId xmlns:a16="http://schemas.microsoft.com/office/drawing/2014/main" id="{1E7C5966-CFE5-604F-8AE4-1C7E7F09D6E0}"/>
              </a:ext>
            </a:extLst>
          </p:cNvPr>
          <p:cNvSpPr/>
          <p:nvPr userDrawn="1"/>
        </p:nvSpPr>
        <p:spPr>
          <a:xfrm rot="10800000">
            <a:off x="1916104" y="-2"/>
            <a:ext cx="7227896" cy="5174938"/>
          </a:xfrm>
          <a:prstGeom prst="corner">
            <a:avLst>
              <a:gd name="adj1" fmla="val 1588"/>
              <a:gd name="adj2" fmla="val 1422"/>
            </a:avLst>
          </a:prstGeom>
          <a:solidFill>
            <a:srgbClr val="E4463B"/>
          </a:solidFill>
          <a:ln>
            <a:solidFill>
              <a:srgbClr val="E446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L-shape 9">
            <a:extLst>
              <a:ext uri="{FF2B5EF4-FFF2-40B4-BE49-F238E27FC236}">
                <a16:creationId xmlns:a16="http://schemas.microsoft.com/office/drawing/2014/main" id="{D6E4C64B-C13B-2142-8A2B-CBB52E4C3075}"/>
              </a:ext>
            </a:extLst>
          </p:cNvPr>
          <p:cNvSpPr/>
          <p:nvPr userDrawn="1"/>
        </p:nvSpPr>
        <p:spPr>
          <a:xfrm>
            <a:off x="0" y="1683062"/>
            <a:ext cx="7227896" cy="5174939"/>
          </a:xfrm>
          <a:prstGeom prst="corner">
            <a:avLst>
              <a:gd name="adj1" fmla="val 1588"/>
              <a:gd name="adj2" fmla="val 1422"/>
            </a:avLst>
          </a:prstGeom>
          <a:solidFill>
            <a:srgbClr val="E4463B"/>
          </a:solidFill>
          <a:ln>
            <a:solidFill>
              <a:srgbClr val="E446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46269062-7BE6-8A4A-A724-D337344B8317}"/>
              </a:ext>
            </a:extLst>
          </p:cNvPr>
          <p:cNvSpPr txBox="1"/>
          <p:nvPr userDrawn="1"/>
        </p:nvSpPr>
        <p:spPr>
          <a:xfrm>
            <a:off x="6303264" y="6569530"/>
            <a:ext cx="2282424" cy="202325"/>
          </a:xfrm>
          <a:prstGeom prst="rect">
            <a:avLst/>
          </a:prstGeom>
        </p:spPr>
        <p:txBody>
          <a:bodyPr vert="horz" wrap="square" lIns="91440" tIns="45720" rIns="91440" bIns="45720" rtlCol="0">
            <a:noAutofit/>
          </a:bodyPr>
          <a:lstStyle/>
          <a:p>
            <a:pPr marL="0" indent="0" algn="l">
              <a:lnSpc>
                <a:spcPct val="100000"/>
              </a:lnSpc>
              <a:spcAft>
                <a:spcPts val="600"/>
              </a:spcAft>
              <a:buNone/>
            </a:pPr>
            <a:r>
              <a:rPr lang="en-US" sz="900" b="0" dirty="0">
                <a:solidFill>
                  <a:schemeClr val="tx1">
                    <a:lumMod val="50000"/>
                    <a:lumOff val="50000"/>
                  </a:schemeClr>
                </a:solidFill>
                <a:latin typeface="Century Gothic" panose="020B0502020202020204" pitchFamily="34" charset="0"/>
                <a:cs typeface="Segoe UI" panose="020B0502040204020203" pitchFamily="34" charset="0"/>
              </a:rPr>
              <a:t>COURSE: SPM	UNIT: 1       Pg. </a:t>
            </a:r>
            <a:fld id="{9797E4EC-1DFC-48AB-99D7-D9FEFAC238D0}" type="slidenum">
              <a:rPr lang="en-US" sz="900" b="0" kern="1200" smtClean="0">
                <a:solidFill>
                  <a:schemeClr val="tx1">
                    <a:lumMod val="50000"/>
                    <a:lumOff val="50000"/>
                  </a:schemeClr>
                </a:solidFill>
                <a:latin typeface="Century Gothic" panose="020B0502020202020204" pitchFamily="34" charset="0"/>
                <a:ea typeface="+mn-ea"/>
                <a:cs typeface="Segoe UI" panose="020B0502040204020203" pitchFamily="34" charset="0"/>
              </a:rPr>
              <a:pPr marL="0" indent="0" algn="l">
                <a:lnSpc>
                  <a:spcPct val="100000"/>
                </a:lnSpc>
                <a:spcAft>
                  <a:spcPts val="600"/>
                </a:spcAft>
                <a:buNone/>
              </a:pPr>
              <a:t>‹#›</a:t>
            </a:fld>
            <a:endParaRPr lang="en-US" sz="900" b="0" kern="1200" dirty="0">
              <a:solidFill>
                <a:schemeClr val="tx1">
                  <a:lumMod val="50000"/>
                  <a:lumOff val="50000"/>
                </a:schemeClr>
              </a:solidFill>
              <a:latin typeface="Century Gothic" panose="020B0502020202020204" pitchFamily="34" charset="0"/>
              <a:ea typeface="+mn-ea"/>
              <a:cs typeface="Segoe UI" panose="020B0502040204020203" pitchFamily="34" charset="0"/>
            </a:endParaRPr>
          </a:p>
        </p:txBody>
      </p:sp>
      <p:pic>
        <p:nvPicPr>
          <p:cNvPr id="3" name="Picture 2">
            <a:extLst>
              <a:ext uri="{FF2B5EF4-FFF2-40B4-BE49-F238E27FC236}">
                <a16:creationId xmlns:a16="http://schemas.microsoft.com/office/drawing/2014/main" id="{80BD1FF6-9A9E-413A-B199-BCFFD4E8781A}"/>
              </a:ext>
            </a:extLst>
          </p:cNvPr>
          <p:cNvPicPr>
            <a:picLocks/>
          </p:cNvPicPr>
          <p:nvPr userDrawn="1"/>
        </p:nvPicPr>
        <p:blipFill>
          <a:blip r:embed="rId2" cstate="print">
            <a:extLst>
              <a:ext uri="{28A0092B-C50C-407E-A947-70E740481C1C}">
                <a14:useLocalDpi xmlns:a14="http://schemas.microsoft.com/office/drawing/2010/main" val="0"/>
              </a:ext>
            </a:extLst>
          </a:blip>
          <a:srcRect/>
          <a:stretch/>
        </p:blipFill>
        <p:spPr>
          <a:xfrm>
            <a:off x="7229341" y="125559"/>
            <a:ext cx="1771650" cy="630000"/>
          </a:xfrm>
          <a:prstGeom prst="rect">
            <a:avLst/>
          </a:prstGeom>
        </p:spPr>
      </p:pic>
    </p:spTree>
    <p:extLst>
      <p:ext uri="{BB962C8B-B14F-4D97-AF65-F5344CB8AC3E}">
        <p14:creationId xmlns:p14="http://schemas.microsoft.com/office/powerpoint/2010/main" val="42211464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859B673-4507-4B72-871E-0018907875DD}"/>
              </a:ext>
            </a:extLst>
          </p:cNvPr>
          <p:cNvSpPr>
            <a:spLocks noGrp="1"/>
          </p:cNvSpPr>
          <p:nvPr>
            <p:ph idx="1"/>
          </p:nvPr>
        </p:nvSpPr>
        <p:spPr>
          <a:xfrm>
            <a:off x="453325" y="1604211"/>
            <a:ext cx="8237348" cy="4572752"/>
          </a:xfrm>
        </p:spPr>
        <p:txBody>
          <a:bodyPr>
            <a:normAutofit/>
          </a:bodyPr>
          <a:lstStyle>
            <a:lvl1pPr marL="0" indent="0">
              <a:spcAft>
                <a:spcPts val="900"/>
              </a:spcAft>
              <a:buSzPct val="25000"/>
              <a:buFont typeface="Segoe UI" panose="020B0502040204020203" pitchFamily="34" charset="0"/>
              <a:buChar char=" "/>
              <a:defRPr sz="1800"/>
            </a:lvl1pPr>
            <a:lvl2pPr marL="301229" indent="5954">
              <a:spcBef>
                <a:spcPts val="450"/>
              </a:spcBef>
              <a:spcAft>
                <a:spcPts val="900"/>
              </a:spcAft>
              <a:buFont typeface="Segoe UI" panose="020B0502040204020203" pitchFamily="34" charset="0"/>
              <a:buChar char=" "/>
              <a:defRPr sz="1600"/>
            </a:lvl2pPr>
            <a:lvl3pPr marL="857250" indent="-171450">
              <a:buFont typeface="Segoe UI" panose="020B0502040204020203" pitchFamily="34" charset="0"/>
              <a:buChar char=" "/>
              <a:defRPr/>
            </a:lvl3pPr>
            <a:lvl4pPr marL="1200150" indent="-171450">
              <a:buFont typeface="Segoe UI" panose="020B0502040204020203" pitchFamily="34" charset="0"/>
              <a:buChar char=" "/>
              <a:defRPr/>
            </a:lvl4pPr>
            <a:lvl5pPr marL="1543050" indent="-171450">
              <a:buFont typeface="Segoe UI" panose="020B0502040204020203" pitchFamily="34" charset="0"/>
              <a:buChar char=" "/>
              <a:defRPr/>
            </a:lvl5pPr>
          </a:lstStyle>
          <a:p>
            <a:pPr lvl="0"/>
            <a:r>
              <a:rPr lang="en-US" dirty="0"/>
              <a:t>Click to edit Master text styles</a:t>
            </a:r>
          </a:p>
          <a:p>
            <a:pPr lvl="1"/>
            <a:r>
              <a:rPr lang="en-US" dirty="0"/>
              <a:t>Second level</a:t>
            </a:r>
          </a:p>
        </p:txBody>
      </p:sp>
      <p:sp>
        <p:nvSpPr>
          <p:cNvPr id="2" name="TextBox 1">
            <a:extLst>
              <a:ext uri="{FF2B5EF4-FFF2-40B4-BE49-F238E27FC236}">
                <a16:creationId xmlns:a16="http://schemas.microsoft.com/office/drawing/2014/main" id="{7C8B3D87-1DFC-FB4B-86C4-56BD0C24394E}"/>
              </a:ext>
            </a:extLst>
          </p:cNvPr>
          <p:cNvSpPr txBox="1"/>
          <p:nvPr userDrawn="1"/>
        </p:nvSpPr>
        <p:spPr>
          <a:xfrm>
            <a:off x="6541477" y="6506308"/>
            <a:ext cx="0" cy="0"/>
          </a:xfrm>
          <a:prstGeom prst="rect">
            <a:avLst/>
          </a:prstGeom>
        </p:spPr>
        <p:txBody>
          <a:bodyPr vert="horz" wrap="none" lIns="91440" tIns="45720" rIns="91440" bIns="45720" rtlCol="0">
            <a:noAutofit/>
          </a:bodyPr>
          <a:lstStyle/>
          <a:p>
            <a:pPr marL="0" indent="0" algn="l">
              <a:lnSpc>
                <a:spcPts val="1800"/>
              </a:lnSpc>
              <a:spcAft>
                <a:spcPts val="600"/>
              </a:spcAft>
              <a:buNone/>
            </a:pPr>
            <a:endParaRPr lang="en-US" sz="1200" dirty="0">
              <a:solidFill>
                <a:prstClr val="black">
                  <a:lumMod val="75000"/>
                  <a:lumOff val="25000"/>
                </a:prstClr>
              </a:solidFill>
              <a:latin typeface="Segoe UI" panose="020B0502040204020203" pitchFamily="34" charset="0"/>
              <a:cs typeface="Segoe UI" panose="020B0502040204020203" pitchFamily="34" charset="0"/>
            </a:endParaRPr>
          </a:p>
        </p:txBody>
      </p:sp>
      <p:sp>
        <p:nvSpPr>
          <p:cNvPr id="4" name="TextBox 3">
            <a:extLst>
              <a:ext uri="{FF2B5EF4-FFF2-40B4-BE49-F238E27FC236}">
                <a16:creationId xmlns:a16="http://schemas.microsoft.com/office/drawing/2014/main" id="{E4333072-E0D0-1E43-8862-0555F08CD556}"/>
              </a:ext>
            </a:extLst>
          </p:cNvPr>
          <p:cNvSpPr txBox="1"/>
          <p:nvPr userDrawn="1"/>
        </p:nvSpPr>
        <p:spPr>
          <a:xfrm>
            <a:off x="8311662" y="433754"/>
            <a:ext cx="0" cy="0"/>
          </a:xfrm>
          <a:prstGeom prst="rect">
            <a:avLst/>
          </a:prstGeom>
        </p:spPr>
        <p:txBody>
          <a:bodyPr vert="horz" wrap="none" lIns="91440" tIns="45720" rIns="91440" bIns="45720" rtlCol="0">
            <a:noAutofit/>
          </a:bodyPr>
          <a:lstStyle/>
          <a:p>
            <a:pPr marL="0" indent="0" algn="l">
              <a:lnSpc>
                <a:spcPts val="1800"/>
              </a:lnSpc>
              <a:spcAft>
                <a:spcPts val="600"/>
              </a:spcAft>
              <a:buNone/>
            </a:pPr>
            <a:endParaRPr lang="en-US" sz="1200" dirty="0">
              <a:solidFill>
                <a:prstClr val="black">
                  <a:lumMod val="75000"/>
                  <a:lumOff val="25000"/>
                </a:prstClr>
              </a:solidFill>
              <a:latin typeface="Segoe UI" panose="020B0502040204020203" pitchFamily="34" charset="0"/>
              <a:cs typeface="Segoe UI" panose="020B0502040204020203" pitchFamily="34" charset="0"/>
            </a:endParaRPr>
          </a:p>
        </p:txBody>
      </p:sp>
      <p:sp>
        <p:nvSpPr>
          <p:cNvPr id="6" name="Title Placeholder 1">
            <a:extLst>
              <a:ext uri="{FF2B5EF4-FFF2-40B4-BE49-F238E27FC236}">
                <a16:creationId xmlns:a16="http://schemas.microsoft.com/office/drawing/2014/main" id="{FA204DBC-7244-2648-BCE5-3CD8071A7B05}"/>
              </a:ext>
            </a:extLst>
          </p:cNvPr>
          <p:cNvSpPr>
            <a:spLocks noGrp="1"/>
          </p:cNvSpPr>
          <p:nvPr>
            <p:ph type="title"/>
          </p:nvPr>
        </p:nvSpPr>
        <p:spPr>
          <a:xfrm>
            <a:off x="1024576" y="121539"/>
            <a:ext cx="6599246" cy="479910"/>
          </a:xfrm>
          <a:prstGeom prst="rect">
            <a:avLst/>
          </a:prstGeom>
        </p:spPr>
        <p:txBody>
          <a:bodyPr vert="horz" lIns="91440" tIns="45720" rIns="91440" bIns="45720" rtlCol="0" anchor="ctr" anchorCtr="0">
            <a:normAutofit/>
          </a:bodyPr>
          <a:lstStyle>
            <a:lvl1pPr>
              <a:defRPr sz="2200"/>
            </a:lvl1pPr>
          </a:lstStyle>
          <a:p>
            <a:pPr lvl="0"/>
            <a:r>
              <a:rPr lang="en-US" dirty="0"/>
              <a:t>CLICK TO EDIT MASTER TITLE STYLE</a:t>
            </a:r>
          </a:p>
        </p:txBody>
      </p:sp>
    </p:spTree>
    <p:extLst>
      <p:ext uri="{BB962C8B-B14F-4D97-AF65-F5344CB8AC3E}">
        <p14:creationId xmlns:p14="http://schemas.microsoft.com/office/powerpoint/2010/main" val="27103406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859B673-4507-4B72-871E-0018907875DD}"/>
              </a:ext>
            </a:extLst>
          </p:cNvPr>
          <p:cNvSpPr>
            <a:spLocks noGrp="1"/>
          </p:cNvSpPr>
          <p:nvPr>
            <p:ph idx="1"/>
          </p:nvPr>
        </p:nvSpPr>
        <p:spPr>
          <a:xfrm>
            <a:off x="453325" y="1604211"/>
            <a:ext cx="8237348" cy="4572752"/>
          </a:xfrm>
        </p:spPr>
        <p:txBody>
          <a:bodyPr/>
          <a:lstStyle>
            <a:lvl1pPr marL="0" indent="0">
              <a:spcAft>
                <a:spcPts val="900"/>
              </a:spcAft>
              <a:buSzPct val="25000"/>
              <a:buFont typeface="Segoe UI" panose="020B0502040204020203" pitchFamily="34" charset="0"/>
              <a:buChar char=" "/>
              <a:defRPr sz="1800"/>
            </a:lvl1pPr>
            <a:lvl2pPr marL="301229" indent="5954">
              <a:spcBef>
                <a:spcPts val="450"/>
              </a:spcBef>
              <a:spcAft>
                <a:spcPts val="900"/>
              </a:spcAft>
              <a:buFont typeface="Segoe UI" panose="020B0502040204020203" pitchFamily="34" charset="0"/>
              <a:buChar char=" "/>
              <a:defRPr sz="1400"/>
            </a:lvl2pPr>
            <a:lvl3pPr marL="857250" indent="-171450">
              <a:buFont typeface="Segoe UI" panose="020B0502040204020203" pitchFamily="34" charset="0"/>
              <a:buChar char=" "/>
              <a:defRPr/>
            </a:lvl3pPr>
            <a:lvl4pPr marL="1200150" indent="-171450">
              <a:buFont typeface="Segoe UI" panose="020B0502040204020203" pitchFamily="34" charset="0"/>
              <a:buChar char=" "/>
              <a:defRPr/>
            </a:lvl4pPr>
            <a:lvl5pPr marL="1543050" indent="-171450">
              <a:buFont typeface="Segoe UI" panose="020B0502040204020203" pitchFamily="34" charset="0"/>
              <a:buChar char=" "/>
              <a:defRPr/>
            </a:lvl5pPr>
          </a:lstStyle>
          <a:p>
            <a:pPr lvl="0"/>
            <a:r>
              <a:rPr lang="en-US" dirty="0"/>
              <a:t>Click to edit Master text styles</a:t>
            </a:r>
          </a:p>
          <a:p>
            <a:pPr lvl="1"/>
            <a:r>
              <a:rPr lang="en-US" dirty="0"/>
              <a:t>Second level</a:t>
            </a:r>
          </a:p>
        </p:txBody>
      </p:sp>
      <p:sp>
        <p:nvSpPr>
          <p:cNvPr id="5" name="Title Placeholder 1">
            <a:extLst>
              <a:ext uri="{FF2B5EF4-FFF2-40B4-BE49-F238E27FC236}">
                <a16:creationId xmlns:a16="http://schemas.microsoft.com/office/drawing/2014/main" id="{E04E79F9-AA71-A540-8584-DE923C8C9C87}"/>
              </a:ext>
            </a:extLst>
          </p:cNvPr>
          <p:cNvSpPr>
            <a:spLocks noGrp="1"/>
          </p:cNvSpPr>
          <p:nvPr>
            <p:ph type="title"/>
          </p:nvPr>
        </p:nvSpPr>
        <p:spPr>
          <a:xfrm>
            <a:off x="628650" y="253514"/>
            <a:ext cx="6599246" cy="479910"/>
          </a:xfrm>
          <a:prstGeom prst="rect">
            <a:avLst/>
          </a:prstGeom>
        </p:spPr>
        <p:txBody>
          <a:bodyPr vert="horz" lIns="91440" tIns="45720" rIns="91440" bIns="45720" rtlCol="0" anchor="ctr" anchorCtr="0">
            <a:normAutofit/>
          </a:bodyPr>
          <a:lstStyle>
            <a:lvl1pPr>
              <a:defRPr sz="2200"/>
            </a:lvl1pPr>
          </a:lstStyle>
          <a:p>
            <a:pPr lvl="0"/>
            <a:r>
              <a:rPr lang="en-US" dirty="0"/>
              <a:t>CLICK TO EDIT MASTER TITLE STYLE</a:t>
            </a:r>
          </a:p>
        </p:txBody>
      </p:sp>
    </p:spTree>
    <p:extLst>
      <p:ext uri="{BB962C8B-B14F-4D97-AF65-F5344CB8AC3E}">
        <p14:creationId xmlns:p14="http://schemas.microsoft.com/office/powerpoint/2010/main" val="1404657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D1D47175-944E-463B-ABBB-06669A473913}"/>
              </a:ext>
            </a:extLst>
          </p:cNvPr>
          <p:cNvSpPr>
            <a:spLocks noGrp="1"/>
          </p:cNvSpPr>
          <p:nvPr>
            <p:ph idx="1"/>
          </p:nvPr>
        </p:nvSpPr>
        <p:spPr>
          <a:xfrm>
            <a:off x="818146" y="1507068"/>
            <a:ext cx="3541418" cy="4669896"/>
          </a:xfrm>
        </p:spPr>
        <p:txBody>
          <a:bodyPr anchor="ctr">
            <a:normAutofit/>
          </a:bodyPr>
          <a:lstStyle>
            <a:lvl1pPr marL="0" indent="0" algn="l">
              <a:lnSpc>
                <a:spcPct val="150000"/>
              </a:lnSpc>
              <a:spcAft>
                <a:spcPts val="900"/>
              </a:spcAft>
              <a:buSzPct val="25000"/>
              <a:buFont typeface="Segoe UI" panose="020B0502040204020203" pitchFamily="34" charset="0"/>
              <a:buChar char=" "/>
              <a:defRPr sz="1200"/>
            </a:lvl1pPr>
            <a:lvl2pPr marL="301229" indent="5954" algn="l">
              <a:spcBef>
                <a:spcPts val="450"/>
              </a:spcBef>
              <a:spcAft>
                <a:spcPts val="900"/>
              </a:spcAft>
              <a:buFont typeface="Segoe UI" panose="020B0502040204020203" pitchFamily="34" charset="0"/>
              <a:buChar char=" "/>
              <a:defRPr sz="1200"/>
            </a:lvl2pPr>
            <a:lvl3pPr marL="857250" indent="-171450">
              <a:buFont typeface="Segoe UI" panose="020B0502040204020203" pitchFamily="34" charset="0"/>
              <a:buChar char=" "/>
              <a:defRPr/>
            </a:lvl3pPr>
            <a:lvl4pPr marL="1200150" indent="-171450">
              <a:buFont typeface="Segoe UI" panose="020B0502040204020203" pitchFamily="34" charset="0"/>
              <a:buChar char=" "/>
              <a:defRPr/>
            </a:lvl4pPr>
            <a:lvl5pPr marL="1543050" indent="-171450">
              <a:buFont typeface="Segoe UI" panose="020B0502040204020203" pitchFamily="34" charset="0"/>
              <a:buChar char=" "/>
              <a:defRPr/>
            </a:lvl5pPr>
          </a:lstStyle>
          <a:p>
            <a:pPr lvl="0"/>
            <a:r>
              <a:rPr lang="en-US"/>
              <a:t>Click to edit Master text styles</a:t>
            </a:r>
          </a:p>
          <a:p>
            <a:pPr lvl="1"/>
            <a:r>
              <a:rPr lang="en-US"/>
              <a:t>Second level</a:t>
            </a:r>
          </a:p>
        </p:txBody>
      </p:sp>
      <p:sp>
        <p:nvSpPr>
          <p:cNvPr id="9" name="Content Placeholder 2">
            <a:extLst>
              <a:ext uri="{FF2B5EF4-FFF2-40B4-BE49-F238E27FC236}">
                <a16:creationId xmlns:a16="http://schemas.microsoft.com/office/drawing/2014/main" id="{A40725B0-0DB7-41CE-9C4C-39E8D0F6325E}"/>
              </a:ext>
            </a:extLst>
          </p:cNvPr>
          <p:cNvSpPr>
            <a:spLocks noGrp="1"/>
          </p:cNvSpPr>
          <p:nvPr>
            <p:ph idx="13"/>
          </p:nvPr>
        </p:nvSpPr>
        <p:spPr>
          <a:xfrm>
            <a:off x="4987636" y="1507068"/>
            <a:ext cx="3666946" cy="4669896"/>
          </a:xfrm>
        </p:spPr>
        <p:txBody>
          <a:bodyPr anchor="ctr">
            <a:normAutofit/>
          </a:bodyPr>
          <a:lstStyle>
            <a:lvl1pPr marL="0" indent="0">
              <a:spcAft>
                <a:spcPts val="900"/>
              </a:spcAft>
              <a:buSzPct val="25000"/>
              <a:buFont typeface="Segoe UI" panose="020B0502040204020203" pitchFamily="34" charset="0"/>
              <a:buChar char=" "/>
              <a:defRPr sz="1200"/>
            </a:lvl1pPr>
            <a:lvl2pPr marL="301229" indent="5954">
              <a:spcBef>
                <a:spcPts val="450"/>
              </a:spcBef>
              <a:spcAft>
                <a:spcPts val="900"/>
              </a:spcAft>
              <a:buFont typeface="Segoe UI" panose="020B0502040204020203" pitchFamily="34" charset="0"/>
              <a:buChar char=" "/>
              <a:defRPr sz="1200"/>
            </a:lvl2pPr>
            <a:lvl3pPr marL="857250" indent="-171450">
              <a:buFont typeface="Segoe UI" panose="020B0502040204020203" pitchFamily="34" charset="0"/>
              <a:buChar char=" "/>
              <a:defRPr/>
            </a:lvl3pPr>
            <a:lvl4pPr marL="1200150" indent="-171450">
              <a:buFont typeface="Segoe UI" panose="020B0502040204020203" pitchFamily="34" charset="0"/>
              <a:buChar char=" "/>
              <a:defRPr/>
            </a:lvl4pPr>
            <a:lvl5pPr marL="1543050" indent="-171450">
              <a:buFont typeface="Segoe UI" panose="020B0502040204020203" pitchFamily="34" charset="0"/>
              <a:buChar char=" "/>
              <a:defRPr/>
            </a:lvl5pPr>
          </a:lstStyle>
          <a:p>
            <a:pPr lvl="0"/>
            <a:r>
              <a:rPr lang="en-US"/>
              <a:t>Click to edit Master text styles</a:t>
            </a:r>
          </a:p>
          <a:p>
            <a:pPr lvl="1"/>
            <a:r>
              <a:rPr lang="en-US"/>
              <a:t>Second level</a:t>
            </a:r>
          </a:p>
        </p:txBody>
      </p:sp>
      <p:sp>
        <p:nvSpPr>
          <p:cNvPr id="5" name="Title Placeholder 1">
            <a:extLst>
              <a:ext uri="{FF2B5EF4-FFF2-40B4-BE49-F238E27FC236}">
                <a16:creationId xmlns:a16="http://schemas.microsoft.com/office/drawing/2014/main" id="{0C77CC4A-4D56-0E48-9BCA-04D20CF4FEA8}"/>
              </a:ext>
            </a:extLst>
          </p:cNvPr>
          <p:cNvSpPr>
            <a:spLocks noGrp="1"/>
          </p:cNvSpPr>
          <p:nvPr>
            <p:ph type="title"/>
          </p:nvPr>
        </p:nvSpPr>
        <p:spPr>
          <a:xfrm>
            <a:off x="628650" y="253514"/>
            <a:ext cx="6599246" cy="479910"/>
          </a:xfrm>
          <a:prstGeom prst="rect">
            <a:avLst/>
          </a:prstGeom>
        </p:spPr>
        <p:txBody>
          <a:bodyPr vert="horz" lIns="91440" tIns="45720" rIns="91440" bIns="45720" rtlCol="0" anchor="ctr" anchorCtr="0">
            <a:normAutofit/>
          </a:bodyPr>
          <a:lstStyle>
            <a:lvl1pPr>
              <a:defRPr sz="2200"/>
            </a:lvl1pPr>
          </a:lstStyle>
          <a:p>
            <a:pPr lvl="0"/>
            <a:r>
              <a:rPr lang="en-US" dirty="0"/>
              <a:t>CLICK TO EDIT MASTER TITLE STYLE</a:t>
            </a:r>
          </a:p>
        </p:txBody>
      </p:sp>
    </p:spTree>
    <p:extLst>
      <p:ext uri="{BB962C8B-B14F-4D97-AF65-F5344CB8AC3E}">
        <p14:creationId xmlns:p14="http://schemas.microsoft.com/office/powerpoint/2010/main" val="20494445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tandard">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CBB79B3E-720D-8E45-9440-316F5C59F619}"/>
              </a:ext>
            </a:extLst>
          </p:cNvPr>
          <p:cNvSpPr>
            <a:spLocks noGrp="1"/>
          </p:cNvSpPr>
          <p:nvPr>
            <p:ph type="title"/>
          </p:nvPr>
        </p:nvSpPr>
        <p:spPr>
          <a:xfrm>
            <a:off x="628650" y="253514"/>
            <a:ext cx="6599246" cy="479910"/>
          </a:xfrm>
          <a:prstGeom prst="rect">
            <a:avLst/>
          </a:prstGeom>
        </p:spPr>
        <p:txBody>
          <a:bodyPr vert="horz" lIns="91440" tIns="45720" rIns="91440" bIns="45720" rtlCol="0" anchor="ctr" anchorCtr="0">
            <a:normAutofit/>
          </a:bodyPr>
          <a:lstStyle>
            <a:lvl1pPr>
              <a:defRPr sz="2200"/>
            </a:lvl1pPr>
          </a:lstStyle>
          <a:p>
            <a:pPr lvl="0"/>
            <a:r>
              <a:rPr lang="en-US" dirty="0"/>
              <a:t>CLICK TO EDIT MASTER TITLE STYLE</a:t>
            </a:r>
          </a:p>
        </p:txBody>
      </p:sp>
    </p:spTree>
    <p:extLst>
      <p:ext uri="{BB962C8B-B14F-4D97-AF65-F5344CB8AC3E}">
        <p14:creationId xmlns:p14="http://schemas.microsoft.com/office/powerpoint/2010/main" val="9935017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9766754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5AFE014-E3CD-4B9A-A705-F1CADD8F420B}"/>
              </a:ext>
            </a:extLst>
          </p:cNvPr>
          <p:cNvSpPr>
            <a:spLocks noGrp="1"/>
          </p:cNvSpPr>
          <p:nvPr>
            <p:ph type="title"/>
          </p:nvPr>
        </p:nvSpPr>
        <p:spPr>
          <a:xfrm>
            <a:off x="628650" y="253514"/>
            <a:ext cx="6599246" cy="479910"/>
          </a:xfrm>
          <a:prstGeom prst="rect">
            <a:avLst/>
          </a:prstGeom>
        </p:spPr>
        <p:txBody>
          <a:bodyPr vert="horz" lIns="91440" tIns="45720" rIns="91440" bIns="45720" rtlCol="0" anchor="ctr" anchorCtr="0">
            <a:normAutofit/>
          </a:bodyPr>
          <a:lstStyle/>
          <a:p>
            <a:pPr lvl="0"/>
            <a:r>
              <a:rPr lang="en-US" dirty="0"/>
              <a:t>CLICK TO EDIT MASTER TITLE STYLE</a:t>
            </a:r>
          </a:p>
        </p:txBody>
      </p:sp>
      <p:sp>
        <p:nvSpPr>
          <p:cNvPr id="3" name="Text Placeholder 2">
            <a:extLst>
              <a:ext uri="{FF2B5EF4-FFF2-40B4-BE49-F238E27FC236}">
                <a16:creationId xmlns:a16="http://schemas.microsoft.com/office/drawing/2014/main" id="{61ADE5F7-8A52-43AD-8F30-F13CF5450616}"/>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8" name="Straight Connector 7">
            <a:extLst>
              <a:ext uri="{FF2B5EF4-FFF2-40B4-BE49-F238E27FC236}">
                <a16:creationId xmlns:a16="http://schemas.microsoft.com/office/drawing/2014/main" id="{E32A06DA-7FF5-4DDE-94D0-63A83DB241E8}"/>
              </a:ext>
            </a:extLst>
          </p:cNvPr>
          <p:cNvCxnSpPr>
            <a:cxnSpLocks/>
          </p:cNvCxnSpPr>
          <p:nvPr userDrawn="1"/>
        </p:nvCxnSpPr>
        <p:spPr>
          <a:xfrm>
            <a:off x="49203" y="685799"/>
            <a:ext cx="7215637"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CBC0CD5C-12EC-433F-86F9-93766F08CADE}"/>
              </a:ext>
            </a:extLst>
          </p:cNvPr>
          <p:cNvSpPr txBox="1"/>
          <p:nvPr userDrawn="1"/>
        </p:nvSpPr>
        <p:spPr>
          <a:xfrm>
            <a:off x="9020908" y="1196391"/>
            <a:ext cx="685800" cy="914400"/>
          </a:xfrm>
          <a:prstGeom prst="rect">
            <a:avLst/>
          </a:prstGeom>
        </p:spPr>
        <p:txBody>
          <a:bodyPr vert="horz" wrap="none" lIns="68580" tIns="34290" rIns="68580" bIns="34290" rtlCol="0">
            <a:noAutofit/>
          </a:bodyPr>
          <a:lstStyle/>
          <a:p>
            <a:pPr marL="0" indent="0" algn="l">
              <a:lnSpc>
                <a:spcPts val="1350"/>
              </a:lnSpc>
              <a:spcAft>
                <a:spcPts val="450"/>
              </a:spcAft>
              <a:buNone/>
            </a:pPr>
            <a:endParaRPr lang="en-IN" sz="900" dirty="0">
              <a:solidFill>
                <a:prstClr val="black">
                  <a:lumMod val="75000"/>
                  <a:lumOff val="25000"/>
                </a:prstClr>
              </a:solidFill>
              <a:latin typeface="Segoe UI" panose="020B0502040204020203" pitchFamily="34" charset="0"/>
              <a:cs typeface="Segoe UI" panose="020B0502040204020203" pitchFamily="34" charset="0"/>
            </a:endParaRPr>
          </a:p>
        </p:txBody>
      </p:sp>
      <p:sp>
        <p:nvSpPr>
          <p:cNvPr id="11" name="TextBox 10">
            <a:extLst>
              <a:ext uri="{FF2B5EF4-FFF2-40B4-BE49-F238E27FC236}">
                <a16:creationId xmlns:a16="http://schemas.microsoft.com/office/drawing/2014/main" id="{08784202-F930-4423-90C1-321CCDE04C24}"/>
              </a:ext>
            </a:extLst>
          </p:cNvPr>
          <p:cNvSpPr txBox="1"/>
          <p:nvPr userDrawn="1"/>
        </p:nvSpPr>
        <p:spPr>
          <a:xfrm>
            <a:off x="8820883" y="448628"/>
            <a:ext cx="309929" cy="228600"/>
          </a:xfrm>
          <a:prstGeom prst="rect">
            <a:avLst/>
          </a:prstGeom>
        </p:spPr>
        <p:txBody>
          <a:bodyPr vert="horz" wrap="square" lIns="68580" tIns="34290" rIns="68580" bIns="34290" rtlCol="0">
            <a:noAutofit/>
          </a:bodyPr>
          <a:lstStyle/>
          <a:p>
            <a:pPr marL="0" indent="0" algn="l">
              <a:lnSpc>
                <a:spcPts val="1350"/>
              </a:lnSpc>
              <a:spcAft>
                <a:spcPts val="450"/>
              </a:spcAft>
              <a:buNone/>
            </a:pPr>
            <a:endParaRPr lang="en-IN" sz="788" b="1" dirty="0">
              <a:solidFill>
                <a:prstClr val="black">
                  <a:lumMod val="75000"/>
                  <a:lumOff val="25000"/>
                </a:prstClr>
              </a:solidFill>
              <a:latin typeface="Segoe UI" panose="020B0502040204020203" pitchFamily="34" charset="0"/>
              <a:cs typeface="Segoe UI" panose="020B0502040204020203" pitchFamily="34" charset="0"/>
            </a:endParaRPr>
          </a:p>
        </p:txBody>
      </p:sp>
      <p:sp>
        <p:nvSpPr>
          <p:cNvPr id="4" name="L-shape 3">
            <a:extLst>
              <a:ext uri="{FF2B5EF4-FFF2-40B4-BE49-F238E27FC236}">
                <a16:creationId xmlns:a16="http://schemas.microsoft.com/office/drawing/2014/main" id="{62A75336-BC13-4240-AE0A-CE061945C44F}"/>
              </a:ext>
            </a:extLst>
          </p:cNvPr>
          <p:cNvSpPr/>
          <p:nvPr userDrawn="1"/>
        </p:nvSpPr>
        <p:spPr>
          <a:xfrm rot="10800000">
            <a:off x="1916104" y="-2"/>
            <a:ext cx="7227896" cy="5174938"/>
          </a:xfrm>
          <a:prstGeom prst="corner">
            <a:avLst>
              <a:gd name="adj1" fmla="val 1588"/>
              <a:gd name="adj2" fmla="val 1422"/>
            </a:avLst>
          </a:prstGeom>
          <a:solidFill>
            <a:srgbClr val="E4463B"/>
          </a:solidFill>
          <a:ln>
            <a:solidFill>
              <a:srgbClr val="E446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L-shape 11">
            <a:extLst>
              <a:ext uri="{FF2B5EF4-FFF2-40B4-BE49-F238E27FC236}">
                <a16:creationId xmlns:a16="http://schemas.microsoft.com/office/drawing/2014/main" id="{75EC54BC-F7B2-F240-9F20-8FB9FE0A0321}"/>
              </a:ext>
            </a:extLst>
          </p:cNvPr>
          <p:cNvSpPr/>
          <p:nvPr userDrawn="1"/>
        </p:nvSpPr>
        <p:spPr>
          <a:xfrm>
            <a:off x="0" y="1683062"/>
            <a:ext cx="7227896" cy="5174939"/>
          </a:xfrm>
          <a:prstGeom prst="corner">
            <a:avLst>
              <a:gd name="adj1" fmla="val 1588"/>
              <a:gd name="adj2" fmla="val 1422"/>
            </a:avLst>
          </a:prstGeom>
          <a:solidFill>
            <a:srgbClr val="E4463B"/>
          </a:solidFill>
          <a:ln>
            <a:solidFill>
              <a:srgbClr val="E446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1B000DB9-53A1-F94D-A904-174EF922A3AF}"/>
              </a:ext>
            </a:extLst>
          </p:cNvPr>
          <p:cNvSpPr txBox="1"/>
          <p:nvPr userDrawn="1"/>
        </p:nvSpPr>
        <p:spPr>
          <a:xfrm>
            <a:off x="6303264" y="6569530"/>
            <a:ext cx="2282424" cy="202325"/>
          </a:xfrm>
          <a:prstGeom prst="rect">
            <a:avLst/>
          </a:prstGeom>
        </p:spPr>
        <p:txBody>
          <a:bodyPr vert="horz" wrap="square" lIns="91440" tIns="45720" rIns="91440" bIns="45720" rtlCol="0">
            <a:noAutofit/>
          </a:bodyPr>
          <a:lstStyle/>
          <a:p>
            <a:pPr marL="0" indent="0" algn="l">
              <a:lnSpc>
                <a:spcPct val="100000"/>
              </a:lnSpc>
              <a:spcAft>
                <a:spcPts val="600"/>
              </a:spcAft>
              <a:buNone/>
            </a:pPr>
            <a:endParaRPr lang="en-US" sz="900" b="0" kern="1200" dirty="0">
              <a:solidFill>
                <a:schemeClr val="tx1">
                  <a:lumMod val="50000"/>
                  <a:lumOff val="50000"/>
                </a:schemeClr>
              </a:solidFill>
              <a:latin typeface="Century Gothic" panose="020B0502020202020204" pitchFamily="34" charset="0"/>
              <a:ea typeface="+mn-ea"/>
              <a:cs typeface="Segoe UI" panose="020B0502040204020203" pitchFamily="34" charset="0"/>
            </a:endParaRPr>
          </a:p>
        </p:txBody>
      </p:sp>
      <p:pic>
        <p:nvPicPr>
          <p:cNvPr id="15" name="Picture 14">
            <a:extLst>
              <a:ext uri="{FF2B5EF4-FFF2-40B4-BE49-F238E27FC236}">
                <a16:creationId xmlns:a16="http://schemas.microsoft.com/office/drawing/2014/main" id="{9FA8D5F6-46C4-4914-96B0-41DC68AC3AF0}"/>
              </a:ext>
            </a:extLst>
          </p:cNvPr>
          <p:cNvPicPr>
            <a:picLocks/>
          </p:cNvPicPr>
          <p:nvPr userDrawn="1"/>
        </p:nvPicPr>
        <p:blipFill>
          <a:blip r:embed="rId9" cstate="print">
            <a:extLst>
              <a:ext uri="{28A0092B-C50C-407E-A947-70E740481C1C}">
                <a14:useLocalDpi xmlns:a14="http://schemas.microsoft.com/office/drawing/2010/main" val="0"/>
              </a:ext>
            </a:extLst>
          </a:blip>
          <a:srcRect/>
          <a:stretch/>
        </p:blipFill>
        <p:spPr>
          <a:xfrm>
            <a:off x="7229341" y="125559"/>
            <a:ext cx="1771650" cy="630000"/>
          </a:xfrm>
          <a:prstGeom prst="rect">
            <a:avLst/>
          </a:prstGeom>
        </p:spPr>
      </p:pic>
    </p:spTree>
    <p:extLst>
      <p:ext uri="{BB962C8B-B14F-4D97-AF65-F5344CB8AC3E}">
        <p14:creationId xmlns:p14="http://schemas.microsoft.com/office/powerpoint/2010/main" val="2308514094"/>
      </p:ext>
    </p:extLst>
  </p:cSld>
  <p:clrMap bg1="lt1" tx1="dk1" bg2="lt2" tx2="dk2" accent1="accent1" accent2="accent2" accent3="accent3" accent4="accent4" accent5="accent5" accent6="accent6" hlink="hlink" folHlink="folHlink"/>
  <p:sldLayoutIdLst>
    <p:sldLayoutId id="2147483660" r:id="rId1"/>
    <p:sldLayoutId id="2147483649" r:id="rId2"/>
    <p:sldLayoutId id="2147483650" r:id="rId3"/>
    <p:sldLayoutId id="2147483663" r:id="rId4"/>
    <p:sldLayoutId id="2147483652" r:id="rId5"/>
    <p:sldLayoutId id="2147483661" r:id="rId6"/>
    <p:sldLayoutId id="2147483655" r:id="rId7"/>
  </p:sldLayoutIdLst>
  <p:hf hdr="0"/>
  <p:txStyles>
    <p:titleStyle>
      <a:lvl1pPr algn="l" defTabSz="685800" rtl="0" eaLnBrk="1" latinLnBrk="0" hangingPunct="1">
        <a:lnSpc>
          <a:spcPct val="90000"/>
        </a:lnSpc>
        <a:spcBef>
          <a:spcPct val="0"/>
        </a:spcBef>
        <a:buNone/>
        <a:defRPr lang="en-US" sz="2100" b="1" kern="1200">
          <a:solidFill>
            <a:srgbClr val="C00000"/>
          </a:solidFill>
          <a:latin typeface="+mj-lt"/>
          <a:ea typeface="+mj-ea"/>
          <a:cs typeface="+mj-cs"/>
        </a:defRPr>
      </a:lvl1pPr>
    </p:titleStyle>
    <p:bodyStyle>
      <a:lvl1pPr marL="171450" indent="-171450" algn="l" defTabSz="685800" rtl="0" eaLnBrk="1" latinLnBrk="0" hangingPunct="1">
        <a:lnSpc>
          <a:spcPct val="120000"/>
        </a:lnSpc>
        <a:spcBef>
          <a:spcPts val="750"/>
        </a:spcBef>
        <a:buFont typeface="Arial" panose="020B0604020202020204" pitchFamily="34" charset="0"/>
        <a:buChar char="•"/>
        <a:defRPr sz="1800" kern="1200">
          <a:solidFill>
            <a:schemeClr val="tx1"/>
          </a:solidFill>
          <a:latin typeface="+mn-lt"/>
          <a:ea typeface="+mn-ea"/>
          <a:cs typeface="+mn-cs"/>
        </a:defRPr>
      </a:lvl1pPr>
      <a:lvl2pPr marL="514350" indent="-171450" algn="l" defTabSz="685800" rtl="0" eaLnBrk="1" latinLnBrk="0" hangingPunct="1">
        <a:lnSpc>
          <a:spcPct val="120000"/>
        </a:lnSpc>
        <a:spcBef>
          <a:spcPts val="375"/>
        </a:spcBef>
        <a:buFont typeface="Arial" panose="020B0604020202020204" pitchFamily="34" charset="0"/>
        <a:buChar char="•"/>
        <a:defRPr sz="1400" kern="1200">
          <a:solidFill>
            <a:schemeClr val="tx1"/>
          </a:solidFill>
          <a:latin typeface="+mn-lt"/>
          <a:ea typeface="+mn-ea"/>
          <a:cs typeface="+mn-cs"/>
        </a:defRPr>
      </a:lvl2pPr>
      <a:lvl3pPr marL="857250" indent="-171450" algn="l" defTabSz="685800" rtl="0" eaLnBrk="1" latinLnBrk="0" hangingPunct="1">
        <a:lnSpc>
          <a:spcPct val="120000"/>
        </a:lnSpc>
        <a:spcBef>
          <a:spcPts val="375"/>
        </a:spcBef>
        <a:buFont typeface="Arial" panose="020B0604020202020204" pitchFamily="34" charset="0"/>
        <a:buChar char="•"/>
        <a:defRPr sz="1200" kern="1200">
          <a:solidFill>
            <a:schemeClr val="tx1"/>
          </a:solidFill>
          <a:latin typeface="+mn-lt"/>
          <a:ea typeface="+mn-ea"/>
          <a:cs typeface="+mn-cs"/>
        </a:defRPr>
      </a:lvl3pPr>
      <a:lvl4pPr marL="1200150" indent="-171450" algn="l" defTabSz="685800" rtl="0" eaLnBrk="1" latinLnBrk="0" hangingPunct="1">
        <a:lnSpc>
          <a:spcPct val="120000"/>
        </a:lnSpc>
        <a:spcBef>
          <a:spcPts val="375"/>
        </a:spcBef>
        <a:buFont typeface="Arial" panose="020B0604020202020204" pitchFamily="34" charset="0"/>
        <a:buChar char="•"/>
        <a:defRPr sz="1100" kern="1200">
          <a:solidFill>
            <a:schemeClr val="tx1"/>
          </a:solidFill>
          <a:latin typeface="+mn-lt"/>
          <a:ea typeface="+mn-ea"/>
          <a:cs typeface="+mn-cs"/>
        </a:defRPr>
      </a:lvl4pPr>
      <a:lvl5pPr marL="1543050" indent="-171450" algn="l" defTabSz="685800" rtl="0" eaLnBrk="1" latinLnBrk="0" hangingPunct="1">
        <a:lnSpc>
          <a:spcPct val="120000"/>
        </a:lnSpc>
        <a:spcBef>
          <a:spcPts val="375"/>
        </a:spcBef>
        <a:buFont typeface="Arial" panose="020B0604020202020204" pitchFamily="34" charset="0"/>
        <a:buChar char="•"/>
        <a:defRPr sz="10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https://www.kaggle.com/datasets/jayaprakashpondy/student-academic-performance" TargetMode="Externa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21.png"/><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23.png"/><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24.png"/><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8CC4F28F-8EB5-4DCE-BB60-6227D5F6F551}"/>
              </a:ext>
            </a:extLst>
          </p:cNvPr>
          <p:cNvSpPr>
            <a:spLocks noGrp="1"/>
          </p:cNvSpPr>
          <p:nvPr>
            <p:ph idx="1"/>
          </p:nvPr>
        </p:nvSpPr>
        <p:spPr>
          <a:xfrm>
            <a:off x="736600" y="1722698"/>
            <a:ext cx="7705501" cy="3702280"/>
          </a:xfrm>
        </p:spPr>
        <p:txBody>
          <a:bodyPr/>
          <a:lstStyle/>
          <a:p>
            <a:r>
              <a:rPr lang="en-IN" sz="2000" b="1" dirty="0">
                <a:solidFill>
                  <a:schemeClr val="accent5">
                    <a:lumMod val="50000"/>
                  </a:schemeClr>
                </a:solidFill>
                <a:cs typeface="Times New Roman" panose="02020603050405020304" pitchFamily="18" charset="0"/>
              </a:rPr>
              <a:t>Student Name    :  </a:t>
            </a:r>
            <a:r>
              <a:rPr lang="en-IN" sz="2000" b="1" dirty="0">
                <a:cs typeface="Times New Roman" panose="02020603050405020304" pitchFamily="18" charset="0"/>
              </a:rPr>
              <a:t>P. Lalitha</a:t>
            </a:r>
          </a:p>
          <a:p>
            <a:r>
              <a:rPr lang="en-IN" sz="2000" b="1" dirty="0">
                <a:solidFill>
                  <a:schemeClr val="accent5">
                    <a:lumMod val="50000"/>
                  </a:schemeClr>
                </a:solidFill>
                <a:cs typeface="Times New Roman" panose="02020603050405020304" pitchFamily="18" charset="0"/>
              </a:rPr>
              <a:t>Roll No               :  </a:t>
            </a:r>
            <a:r>
              <a:rPr lang="en-IN" sz="2000" b="1" dirty="0">
                <a:cs typeface="Times New Roman" panose="02020603050405020304" pitchFamily="18" charset="0"/>
              </a:rPr>
              <a:t>23BFF00089</a:t>
            </a:r>
          </a:p>
          <a:p>
            <a:r>
              <a:rPr lang="en-IN" sz="2000" b="1" dirty="0">
                <a:solidFill>
                  <a:schemeClr val="accent5">
                    <a:lumMod val="50000"/>
                  </a:schemeClr>
                </a:solidFill>
                <a:cs typeface="Times New Roman" panose="02020603050405020304" pitchFamily="18" charset="0"/>
              </a:rPr>
              <a:t>Project Title       :  </a:t>
            </a:r>
            <a:r>
              <a:rPr lang="en-US" sz="2000" b="1" dirty="0">
                <a:effectLst/>
                <a:ea typeface="Times New Roman" panose="02020603050405020304" pitchFamily="18" charset="0"/>
                <a:cs typeface="Mangal" panose="02040503050203030202" pitchFamily="18" charset="0"/>
              </a:rPr>
              <a:t>Academic Performance Prediction Based on                  		          Multisource, Multi </a:t>
            </a:r>
            <a:r>
              <a:rPr lang="en-US" sz="2000" b="1" dirty="0">
                <a:ea typeface="Times New Roman" panose="02020603050405020304" pitchFamily="18" charset="0"/>
                <a:cs typeface="Mangal" panose="02040503050203030202" pitchFamily="18" charset="0"/>
              </a:rPr>
              <a:t>F</a:t>
            </a:r>
            <a:r>
              <a:rPr lang="en-US" sz="2000" b="1" dirty="0">
                <a:effectLst/>
                <a:ea typeface="Times New Roman" panose="02020603050405020304" pitchFamily="18" charset="0"/>
                <a:cs typeface="Mangal" panose="02040503050203030202" pitchFamily="18" charset="0"/>
              </a:rPr>
              <a:t>eature Behavioral Data</a:t>
            </a:r>
            <a:endParaRPr lang="en-IN" sz="2000" dirty="0">
              <a:effectLst/>
              <a:ea typeface="Times New Roman" panose="02020603050405020304" pitchFamily="18" charset="0"/>
              <a:cs typeface="Mangal" panose="02040503050203030202" pitchFamily="18" charset="0"/>
            </a:endParaRPr>
          </a:p>
          <a:p>
            <a:pPr algn="just">
              <a:buNone/>
            </a:pPr>
            <a:r>
              <a:rPr lang="en-IN" sz="2000" b="1" dirty="0">
                <a:solidFill>
                  <a:schemeClr val="accent5">
                    <a:lumMod val="50000"/>
                  </a:schemeClr>
                </a:solidFill>
                <a:cs typeface="Times New Roman" panose="02020603050405020304" pitchFamily="18" charset="0"/>
              </a:rPr>
              <a:t>Guide Name       :  </a:t>
            </a:r>
            <a:r>
              <a:rPr lang="en-IN" sz="2000" b="1" dirty="0">
                <a:cs typeface="Times New Roman" panose="02020603050405020304" pitchFamily="18" charset="0"/>
              </a:rPr>
              <a:t>Dr. N. Sudhakar Reddy , </a:t>
            </a:r>
            <a:r>
              <a:rPr lang="en-IN" sz="1200" b="1" dirty="0" err="1">
                <a:cs typeface="Times New Roman" panose="02020603050405020304" pitchFamily="18" charset="0"/>
              </a:rPr>
              <a:t>M.Tech</a:t>
            </a:r>
            <a:r>
              <a:rPr lang="en-IN" sz="1200" b="1" dirty="0">
                <a:cs typeface="Times New Roman" panose="02020603050405020304" pitchFamily="18" charset="0"/>
              </a:rPr>
              <a:t>, </a:t>
            </a:r>
            <a:r>
              <a:rPr lang="en-IN" sz="1200" b="1" dirty="0" err="1">
                <a:cs typeface="Times New Roman" panose="02020603050405020304" pitchFamily="18" charset="0"/>
              </a:rPr>
              <a:t>P.hD</a:t>
            </a:r>
            <a:r>
              <a:rPr lang="en-IN" sz="1200" b="1" dirty="0">
                <a:cs typeface="Times New Roman" panose="02020603050405020304" pitchFamily="18" charset="0"/>
              </a:rPr>
              <a:t>, FIE, FIETE, MISTE</a:t>
            </a:r>
          </a:p>
          <a:p>
            <a:pPr>
              <a:buNone/>
            </a:pPr>
            <a:endParaRPr lang="en-IN" sz="3200" dirty="0">
              <a:solidFill>
                <a:srgbClr val="FF0000"/>
              </a:solidFill>
              <a:latin typeface="Times New Roman" panose="02020603050405020304" pitchFamily="18" charset="0"/>
              <a:cs typeface="Times New Roman" panose="02020603050405020304" pitchFamily="18" charset="0"/>
            </a:endParaRPr>
          </a:p>
        </p:txBody>
      </p:sp>
      <p:sp>
        <p:nvSpPr>
          <p:cNvPr id="3" name="Title 2">
            <a:extLst>
              <a:ext uri="{FF2B5EF4-FFF2-40B4-BE49-F238E27FC236}">
                <a16:creationId xmlns:a16="http://schemas.microsoft.com/office/drawing/2014/main" id="{DE276DBB-234A-4F93-B97C-C3AA49631601}"/>
              </a:ext>
            </a:extLst>
          </p:cNvPr>
          <p:cNvSpPr>
            <a:spLocks noGrp="1"/>
          </p:cNvSpPr>
          <p:nvPr>
            <p:ph type="title"/>
          </p:nvPr>
        </p:nvSpPr>
        <p:spPr>
          <a:xfrm>
            <a:off x="1238250" y="158750"/>
            <a:ext cx="5973919" cy="420998"/>
          </a:xfrm>
        </p:spPr>
        <p:txBody>
          <a:bodyPr>
            <a:noAutofit/>
          </a:bodyPr>
          <a:lstStyle/>
          <a:p>
            <a:pPr algn="ctr"/>
            <a:r>
              <a:rPr lang="en-IN" sz="2000" b="1" dirty="0"/>
              <a:t>MCA </a:t>
            </a:r>
            <a:r>
              <a:rPr lang="en-IN" sz="2000" dirty="0"/>
              <a:t>IV Semester Project </a:t>
            </a:r>
            <a:r>
              <a:rPr lang="en-US" sz="2000" dirty="0">
                <a:latin typeface="Times New Roman" panose="02020603050405020304" pitchFamily="18" charset="0"/>
                <a:cs typeface="Times New Roman" panose="02020603050405020304" pitchFamily="18" charset="0"/>
              </a:rPr>
              <a:t>Final</a:t>
            </a:r>
            <a:r>
              <a:rPr lang="en-IN" sz="2000" dirty="0"/>
              <a:t> Review Presentation </a:t>
            </a:r>
            <a:endParaRPr lang="en-IN" sz="2000" b="1" dirty="0"/>
          </a:p>
        </p:txBody>
      </p:sp>
      <p:sp>
        <p:nvSpPr>
          <p:cNvPr id="2" name="Rectangle 1">
            <a:extLst>
              <a:ext uri="{FF2B5EF4-FFF2-40B4-BE49-F238E27FC236}">
                <a16:creationId xmlns:a16="http://schemas.microsoft.com/office/drawing/2014/main" id="{63418553-3AAC-0541-AE08-2741D4B0B445}"/>
              </a:ext>
            </a:extLst>
          </p:cNvPr>
          <p:cNvSpPr/>
          <p:nvPr/>
        </p:nvSpPr>
        <p:spPr>
          <a:xfrm>
            <a:off x="1066800" y="1433022"/>
            <a:ext cx="6733309" cy="4845230"/>
          </a:xfrm>
          <a:prstGeom prst="rect">
            <a:avLst/>
          </a:prstGeom>
        </p:spPr>
        <p:txBody>
          <a:bodyPr/>
          <a:lstStyle/>
          <a:p>
            <a:pPr lvl="0">
              <a:lnSpc>
                <a:spcPct val="200000"/>
              </a:lnSpc>
            </a:pPr>
            <a:r>
              <a:rPr lang="en-US" altLang="en-US" b="1" dirty="0"/>
              <a:t>      </a:t>
            </a:r>
            <a:endParaRPr lang="en-US" altLang="en-US" b="1" i="1" dirty="0">
              <a:solidFill>
                <a:srgbClr val="0070C0"/>
              </a:solidFill>
              <a:cs typeface="Arial" panose="020B0604020202020204" pitchFamily="34" charset="0"/>
            </a:endParaRPr>
          </a:p>
        </p:txBody>
      </p:sp>
      <p:sp>
        <p:nvSpPr>
          <p:cNvPr id="7" name="AutoShape 4">
            <a:extLst>
              <a:ext uri="{FF2B5EF4-FFF2-40B4-BE49-F238E27FC236}">
                <a16:creationId xmlns:a16="http://schemas.microsoft.com/office/drawing/2014/main" id="{89D93B6E-D6A5-4A0A-9876-854B37511AA7}"/>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8" name="AutoShape 6">
            <a:extLst>
              <a:ext uri="{FF2B5EF4-FFF2-40B4-BE49-F238E27FC236}">
                <a16:creationId xmlns:a16="http://schemas.microsoft.com/office/drawing/2014/main" id="{E29E29A5-25A4-C2FE-C082-DDABC04D54E3}"/>
              </a:ext>
            </a:extLst>
          </p:cNvPr>
          <p:cNvSpPr>
            <a:spLocks noChangeAspect="1" noChangeArrowheads="1"/>
          </p:cNvSpPr>
          <p:nvPr/>
        </p:nvSpPr>
        <p:spPr bwMode="auto">
          <a:xfrm>
            <a:off x="4572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9" name="Picture 8">
            <a:extLst>
              <a:ext uri="{FF2B5EF4-FFF2-40B4-BE49-F238E27FC236}">
                <a16:creationId xmlns:a16="http://schemas.microsoft.com/office/drawing/2014/main" id="{FC7D3224-40AA-8065-671B-710998BD7B71}"/>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1290918" cy="1039906"/>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61F295D-7BFB-4DBF-B8E3-3AC35F9DF956}"/>
              </a:ext>
            </a:extLst>
          </p:cNvPr>
          <p:cNvSpPr>
            <a:spLocks noGrp="1"/>
          </p:cNvSpPr>
          <p:nvPr>
            <p:ph idx="1"/>
          </p:nvPr>
        </p:nvSpPr>
        <p:spPr>
          <a:xfrm>
            <a:off x="453326" y="1054099"/>
            <a:ext cx="8237348" cy="5173663"/>
          </a:xfrm>
        </p:spPr>
        <p:txBody>
          <a:bodyPr>
            <a:noAutofit/>
          </a:bodyPr>
          <a:lstStyle/>
          <a:p>
            <a:pPr algn="just">
              <a:lnSpc>
                <a:spcPct val="150000"/>
              </a:lnSpc>
              <a:buNone/>
            </a:pPr>
            <a:r>
              <a:rPr lang="en-US" sz="1700" b="1" dirty="0"/>
              <a:t>                                   </a:t>
            </a:r>
            <a:r>
              <a:rPr lang="en-US" sz="1700" b="1" u="sng" dirty="0"/>
              <a:t>Software System Configuration</a:t>
            </a:r>
            <a:endParaRPr lang="en-US" sz="1700" u="sng" dirty="0"/>
          </a:p>
          <a:p>
            <a:pPr algn="just">
              <a:lnSpc>
                <a:spcPct val="150000"/>
              </a:lnSpc>
            </a:pPr>
            <a:endParaRPr lang="en-US" sz="1700" b="1" dirty="0"/>
          </a:p>
          <a:p>
            <a:pPr marL="285750" indent="-285750" algn="just">
              <a:lnSpc>
                <a:spcPct val="150000"/>
              </a:lnSpc>
              <a:buSzPct val="90000"/>
              <a:buFont typeface="Wingdings" panose="05000000000000000000" pitchFamily="2" charset="2"/>
              <a:buChar char="Ø"/>
            </a:pPr>
            <a:r>
              <a:rPr lang="en-US" sz="1700" b="1" dirty="0"/>
              <a:t>Operating system             :  </a:t>
            </a:r>
            <a:r>
              <a:rPr lang="en-US" sz="1700" dirty="0">
                <a:effectLst/>
                <a:latin typeface="Times New Roman" panose="02020603050405020304" pitchFamily="18" charset="0"/>
                <a:ea typeface="Calibri" panose="020F0502020204030204" pitchFamily="34" charset="0"/>
                <a:cs typeface="Mangal" panose="02040503050203030202" pitchFamily="18" charset="0"/>
              </a:rPr>
              <a:t>Windows 10 /11</a:t>
            </a:r>
            <a:endParaRPr lang="en-US" sz="1700" b="1" dirty="0">
              <a:effectLst/>
              <a:latin typeface="Times New Roman" panose="02020603050405020304" pitchFamily="18" charset="0"/>
              <a:ea typeface="Calibri" panose="020F0502020204030204" pitchFamily="34" charset="0"/>
              <a:cs typeface="Mangal" panose="02040503050203030202" pitchFamily="18" charset="0"/>
            </a:endParaRPr>
          </a:p>
          <a:p>
            <a:pPr marL="285750" indent="-285750" algn="just">
              <a:lnSpc>
                <a:spcPct val="150000"/>
              </a:lnSpc>
              <a:buSzPct val="90000"/>
              <a:buFont typeface="Wingdings" panose="05000000000000000000" pitchFamily="2" charset="2"/>
              <a:buChar char="Ø"/>
            </a:pPr>
            <a:r>
              <a:rPr lang="en-US" sz="1700" b="1" dirty="0"/>
              <a:t>Coding Language		:  </a:t>
            </a:r>
            <a:r>
              <a:rPr lang="en-US" sz="1700" dirty="0"/>
              <a:t>Python</a:t>
            </a:r>
          </a:p>
          <a:p>
            <a:pPr marL="285750" indent="-285750" algn="just">
              <a:lnSpc>
                <a:spcPct val="150000"/>
              </a:lnSpc>
              <a:buSzPct val="90000"/>
              <a:buFont typeface="Wingdings" panose="05000000000000000000" pitchFamily="2" charset="2"/>
              <a:buChar char="Ø"/>
            </a:pPr>
            <a:r>
              <a:rPr lang="en-US" sz="1700" b="1" dirty="0">
                <a:effectLst/>
                <a:ea typeface="Calibri" panose="020F0502020204030204" pitchFamily="34" charset="0"/>
              </a:rPr>
              <a:t>Web Framework              :  </a:t>
            </a:r>
            <a:r>
              <a:rPr lang="en-US" sz="1700" dirty="0">
                <a:effectLst/>
                <a:latin typeface="Times New Roman" panose="02020603050405020304" pitchFamily="18" charset="0"/>
                <a:ea typeface="Calibri" panose="020F0502020204030204" pitchFamily="34" charset="0"/>
              </a:rPr>
              <a:t>Flask</a:t>
            </a:r>
            <a:endParaRPr lang="en-US" sz="1700" b="1" dirty="0">
              <a:effectLst/>
              <a:latin typeface="Times New Roman" panose="02020603050405020304" pitchFamily="18" charset="0"/>
              <a:ea typeface="Calibri" panose="020F0502020204030204" pitchFamily="34" charset="0"/>
            </a:endParaRPr>
          </a:p>
          <a:p>
            <a:pPr marL="285750" indent="-285750" algn="just">
              <a:lnSpc>
                <a:spcPct val="150000"/>
              </a:lnSpc>
              <a:buSzPct val="90000"/>
              <a:buFont typeface="Wingdings" panose="05000000000000000000" pitchFamily="2" charset="2"/>
              <a:buChar char="Ø"/>
            </a:pPr>
            <a:r>
              <a:rPr lang="en-US" sz="1700" b="1" dirty="0"/>
              <a:t>Front-End			:  </a:t>
            </a:r>
            <a:r>
              <a:rPr lang="en-US" sz="1700" dirty="0">
                <a:effectLst/>
                <a:latin typeface="Times New Roman" panose="02020603050405020304" pitchFamily="18" charset="0"/>
                <a:ea typeface="Calibri" panose="020F0502020204030204" pitchFamily="34" charset="0"/>
              </a:rPr>
              <a:t>HTML, CSS, JavaScript</a:t>
            </a:r>
            <a:endParaRPr lang="en-US" sz="1700" dirty="0"/>
          </a:p>
          <a:p>
            <a:pPr algn="just">
              <a:lnSpc>
                <a:spcPct val="150000"/>
              </a:lnSpc>
            </a:pPr>
            <a:br>
              <a:rPr lang="en-US" sz="1700" dirty="0"/>
            </a:br>
            <a:endParaRPr lang="en-US" sz="1700" dirty="0"/>
          </a:p>
        </p:txBody>
      </p:sp>
      <p:sp>
        <p:nvSpPr>
          <p:cNvPr id="3" name="Title 2">
            <a:extLst>
              <a:ext uri="{FF2B5EF4-FFF2-40B4-BE49-F238E27FC236}">
                <a16:creationId xmlns:a16="http://schemas.microsoft.com/office/drawing/2014/main" id="{B513BB5E-D80A-4C2E-8D51-56C40117CF44}"/>
              </a:ext>
            </a:extLst>
          </p:cNvPr>
          <p:cNvSpPr>
            <a:spLocks noGrp="1"/>
          </p:cNvSpPr>
          <p:nvPr>
            <p:ph type="title"/>
          </p:nvPr>
        </p:nvSpPr>
        <p:spPr>
          <a:xfrm>
            <a:off x="1270000" y="-56426"/>
            <a:ext cx="6419849" cy="640626"/>
          </a:xfrm>
        </p:spPr>
        <p:txBody>
          <a:bodyPr>
            <a:normAutofit fontScale="90000"/>
          </a:bodyPr>
          <a:lstStyle/>
          <a:p>
            <a:pPr algn="ctr"/>
            <a:br>
              <a:rPr lang="en-IN" dirty="0"/>
            </a:br>
            <a:r>
              <a:rPr lang="en-IN" sz="2400" dirty="0"/>
              <a:t>SOFTWARE REQUIREMENTS</a:t>
            </a:r>
          </a:p>
        </p:txBody>
      </p:sp>
      <p:pic>
        <p:nvPicPr>
          <p:cNvPr id="4" name="Picture 3">
            <a:extLst>
              <a:ext uri="{FF2B5EF4-FFF2-40B4-BE49-F238E27FC236}">
                <a16:creationId xmlns:a16="http://schemas.microsoft.com/office/drawing/2014/main" id="{1222789A-7B63-13A9-05CA-832E673DDACF}"/>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1210614" cy="843566"/>
          </a:xfrm>
          <a:prstGeom prst="rect">
            <a:avLst/>
          </a:prstGeom>
          <a:noFill/>
          <a:ln>
            <a:noFill/>
          </a:ln>
        </p:spPr>
      </p:pic>
      <p:pic>
        <p:nvPicPr>
          <p:cNvPr id="6" name="Picture 5">
            <a:extLst>
              <a:ext uri="{FF2B5EF4-FFF2-40B4-BE49-F238E27FC236}">
                <a16:creationId xmlns:a16="http://schemas.microsoft.com/office/drawing/2014/main" id="{32F69C92-0444-D831-7142-FCD865B0BEA0}"/>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1"/>
            <a:ext cx="1236372" cy="965915"/>
          </a:xfrm>
          <a:prstGeom prst="rect">
            <a:avLst/>
          </a:prstGeom>
          <a:noFill/>
          <a:ln>
            <a:noFill/>
          </a:ln>
        </p:spPr>
      </p:pic>
    </p:spTree>
    <p:extLst>
      <p:ext uri="{BB962C8B-B14F-4D97-AF65-F5344CB8AC3E}">
        <p14:creationId xmlns:p14="http://schemas.microsoft.com/office/powerpoint/2010/main" val="1085265890"/>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39A75FC-34DD-4081-AEE5-D1BBE8D1DC5E}"/>
              </a:ext>
            </a:extLst>
          </p:cNvPr>
          <p:cNvSpPr>
            <a:spLocks noGrp="1"/>
          </p:cNvSpPr>
          <p:nvPr>
            <p:ph idx="1"/>
          </p:nvPr>
        </p:nvSpPr>
        <p:spPr>
          <a:xfrm>
            <a:off x="453325" y="1140684"/>
            <a:ext cx="8237348" cy="5036280"/>
          </a:xfrm>
        </p:spPr>
        <p:txBody>
          <a:bodyPr numCol="1">
            <a:normAutofit/>
          </a:bodyPr>
          <a:lstStyle/>
          <a:p>
            <a:pPr>
              <a:buNone/>
            </a:pPr>
            <a:r>
              <a:rPr lang="en-US" sz="1700" b="1" dirty="0">
                <a:effectLst/>
                <a:latin typeface="Times New Roman" panose="02020603050405020304" pitchFamily="18" charset="0"/>
                <a:ea typeface="Calibri" panose="020F0502020204030204" pitchFamily="34" charset="0"/>
                <a:cs typeface="Mangal" panose="02040503050203030202" pitchFamily="18" charset="0"/>
              </a:rPr>
              <a:t>                                   </a:t>
            </a:r>
            <a:r>
              <a:rPr lang="en-US" sz="1700" b="1" u="sng" dirty="0">
                <a:effectLst/>
                <a:latin typeface="Times New Roman" panose="02020603050405020304" pitchFamily="18" charset="0"/>
                <a:ea typeface="Calibri" panose="020F0502020204030204" pitchFamily="34" charset="0"/>
                <a:cs typeface="Mangal" panose="02040503050203030202" pitchFamily="18" charset="0"/>
              </a:rPr>
              <a:t>Hardware System Configuration</a:t>
            </a:r>
          </a:p>
          <a:p>
            <a:pPr>
              <a:buNone/>
            </a:pPr>
            <a:endParaRPr lang="en-US" sz="1700" b="1" dirty="0"/>
          </a:p>
          <a:p>
            <a:pPr marL="285750" indent="-285750">
              <a:buSzPct val="90000"/>
              <a:buFont typeface="Wingdings" panose="05000000000000000000" pitchFamily="2" charset="2"/>
              <a:buChar char="Ø"/>
            </a:pPr>
            <a:r>
              <a:rPr lang="en-US" sz="1700" b="1" dirty="0"/>
              <a:t>Processor                                : </a:t>
            </a:r>
            <a:r>
              <a:rPr lang="en-US" sz="1700" dirty="0"/>
              <a:t> P</a:t>
            </a:r>
            <a:r>
              <a:rPr lang="en-GB" sz="1700" dirty="0" err="1">
                <a:effectLst/>
                <a:latin typeface="Times New Roman" panose="02020603050405020304" pitchFamily="18" charset="0"/>
                <a:ea typeface="Calibri" panose="020F0502020204030204" pitchFamily="34" charset="0"/>
              </a:rPr>
              <a:t>entium</a:t>
            </a:r>
            <a:r>
              <a:rPr lang="en-GB" sz="1700" dirty="0">
                <a:effectLst/>
                <a:latin typeface="Times New Roman" panose="02020603050405020304" pitchFamily="18" charset="0"/>
                <a:ea typeface="Calibri" panose="020F0502020204030204" pitchFamily="34" charset="0"/>
              </a:rPr>
              <a:t> i3 Processor</a:t>
            </a:r>
            <a:endParaRPr lang="en-US" sz="1700" dirty="0">
              <a:effectLst/>
              <a:latin typeface="Times New Roman" panose="02020603050405020304" pitchFamily="18" charset="0"/>
              <a:ea typeface="Calibri" panose="020F0502020204030204" pitchFamily="34" charset="0"/>
            </a:endParaRPr>
          </a:p>
          <a:p>
            <a:pPr marL="285750" indent="-285750">
              <a:buSzPct val="90000"/>
              <a:buFont typeface="Wingdings" panose="05000000000000000000" pitchFamily="2" charset="2"/>
              <a:buChar char="Ø"/>
            </a:pPr>
            <a:r>
              <a:rPr lang="en-US" sz="1700" b="1" dirty="0"/>
              <a:t>Hard Disk                               :  </a:t>
            </a:r>
            <a:r>
              <a:rPr lang="en-GB" sz="1700" dirty="0">
                <a:effectLst/>
                <a:latin typeface="Times New Roman" panose="02020603050405020304" pitchFamily="18" charset="0"/>
                <a:ea typeface="Calibri" panose="020F0502020204030204" pitchFamily="34" charset="0"/>
              </a:rPr>
              <a:t>500 GB</a:t>
            </a:r>
            <a:endParaRPr lang="en-US" sz="1700" dirty="0">
              <a:effectLst/>
              <a:latin typeface="Times New Roman" panose="02020603050405020304" pitchFamily="18" charset="0"/>
              <a:ea typeface="Calibri" panose="020F0502020204030204" pitchFamily="34" charset="0"/>
            </a:endParaRPr>
          </a:p>
          <a:p>
            <a:pPr marL="285750" indent="-285750">
              <a:buSzPct val="90000"/>
              <a:buFont typeface="Wingdings" panose="05000000000000000000" pitchFamily="2" charset="2"/>
              <a:buChar char="Ø"/>
            </a:pPr>
            <a:r>
              <a:rPr lang="en-US" sz="1700" b="1" dirty="0"/>
              <a:t>Monitor                                   :  </a:t>
            </a:r>
            <a:r>
              <a:rPr lang="en-GB" sz="1700" dirty="0">
                <a:effectLst/>
                <a:latin typeface="Times New Roman" panose="02020603050405020304" pitchFamily="18" charset="0"/>
                <a:ea typeface="Calibri" panose="020F0502020204030204" pitchFamily="34" charset="0"/>
              </a:rPr>
              <a:t>15’’ LED</a:t>
            </a:r>
            <a:endParaRPr lang="en-US" sz="1700" dirty="0">
              <a:latin typeface="Times New Roman" panose="02020603050405020304" pitchFamily="18" charset="0"/>
            </a:endParaRPr>
          </a:p>
          <a:p>
            <a:pPr marL="285750" indent="-285750">
              <a:buSzPct val="90000"/>
              <a:buFont typeface="Wingdings" panose="05000000000000000000" pitchFamily="2" charset="2"/>
              <a:buChar char="Ø"/>
            </a:pPr>
            <a:r>
              <a:rPr lang="en-GB" sz="1700" b="1" dirty="0">
                <a:effectLst/>
                <a:ea typeface="Calibri" panose="020F0502020204030204" pitchFamily="34" charset="0"/>
              </a:rPr>
              <a:t>Input Devices                          </a:t>
            </a:r>
            <a:r>
              <a:rPr lang="en-US" sz="1700" b="1" dirty="0">
                <a:effectLst/>
                <a:ea typeface="Calibri" panose="020F0502020204030204" pitchFamily="34" charset="0"/>
              </a:rPr>
              <a:t>: </a:t>
            </a:r>
            <a:r>
              <a:rPr lang="en-US" sz="1700" b="1" dirty="0"/>
              <a:t> </a:t>
            </a:r>
            <a:r>
              <a:rPr lang="en-GB" sz="1700" dirty="0">
                <a:effectLst/>
                <a:latin typeface="Times New Roman" panose="02020603050405020304" pitchFamily="18" charset="0"/>
                <a:ea typeface="Calibri" panose="020F0502020204030204" pitchFamily="34" charset="0"/>
              </a:rPr>
              <a:t>Keyboard, Mouse</a:t>
            </a:r>
            <a:endParaRPr lang="en-US" sz="1700" dirty="0">
              <a:latin typeface="Times New Roman" panose="02020603050405020304" pitchFamily="18" charset="0"/>
            </a:endParaRPr>
          </a:p>
          <a:p>
            <a:pPr marL="285750" indent="-285750">
              <a:buSzPct val="90000"/>
              <a:buFont typeface="Wingdings" panose="05000000000000000000" pitchFamily="2" charset="2"/>
              <a:buChar char="Ø"/>
            </a:pPr>
            <a:r>
              <a:rPr lang="en-GB" sz="1700" b="1" dirty="0">
                <a:effectLst/>
                <a:ea typeface="Calibri" panose="020F0502020204030204" pitchFamily="34" charset="0"/>
              </a:rPr>
              <a:t>RAM</a:t>
            </a:r>
            <a:r>
              <a:rPr lang="en-US" sz="1700" b="1" dirty="0"/>
              <a:t>                                        :  </a:t>
            </a:r>
            <a:r>
              <a:rPr lang="en-GB" sz="1700" dirty="0">
                <a:effectLst/>
                <a:latin typeface="Times New Roman" panose="02020603050405020304" pitchFamily="18" charset="0"/>
                <a:ea typeface="Calibri" panose="020F0502020204030204" pitchFamily="34" charset="0"/>
              </a:rPr>
              <a:t>8 GB</a:t>
            </a:r>
            <a:endParaRPr lang="en-US" sz="1700" dirty="0"/>
          </a:p>
          <a:p>
            <a:pPr lvl="1" algn="ctr">
              <a:spcBef>
                <a:spcPts val="600"/>
              </a:spcBef>
              <a:spcAft>
                <a:spcPts val="600"/>
              </a:spcAft>
            </a:pPr>
            <a:endParaRPr lang="en-US" sz="1700" dirty="0"/>
          </a:p>
        </p:txBody>
      </p:sp>
      <p:sp>
        <p:nvSpPr>
          <p:cNvPr id="3" name="Title 2">
            <a:extLst>
              <a:ext uri="{FF2B5EF4-FFF2-40B4-BE49-F238E27FC236}">
                <a16:creationId xmlns:a16="http://schemas.microsoft.com/office/drawing/2014/main" id="{427FCD38-23AC-4B09-A0EB-993AAC262743}"/>
              </a:ext>
            </a:extLst>
          </p:cNvPr>
          <p:cNvSpPr>
            <a:spLocks noGrp="1"/>
          </p:cNvSpPr>
          <p:nvPr>
            <p:ph type="title"/>
          </p:nvPr>
        </p:nvSpPr>
        <p:spPr>
          <a:xfrm>
            <a:off x="1012701" y="239707"/>
            <a:ext cx="6599246" cy="479910"/>
          </a:xfrm>
        </p:spPr>
        <p:txBody>
          <a:bodyPr>
            <a:normAutofit/>
          </a:bodyPr>
          <a:lstStyle/>
          <a:p>
            <a:pPr algn="ctr"/>
            <a:r>
              <a:rPr lang="en-IN" dirty="0"/>
              <a:t>HARDWARE REQUIREMENTS</a:t>
            </a:r>
          </a:p>
        </p:txBody>
      </p:sp>
      <p:pic>
        <p:nvPicPr>
          <p:cNvPr id="6" name="Picture 5">
            <a:extLst>
              <a:ext uri="{FF2B5EF4-FFF2-40B4-BE49-F238E27FC236}">
                <a16:creationId xmlns:a16="http://schemas.microsoft.com/office/drawing/2014/main" id="{23099C69-8628-DFEA-B1C3-C0443F2D3B5C}"/>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1210614" cy="843566"/>
          </a:xfrm>
          <a:prstGeom prst="rect">
            <a:avLst/>
          </a:prstGeom>
          <a:noFill/>
          <a:ln>
            <a:noFill/>
          </a:ln>
        </p:spPr>
      </p:pic>
      <p:pic>
        <p:nvPicPr>
          <p:cNvPr id="7" name="Picture 6">
            <a:extLst>
              <a:ext uri="{FF2B5EF4-FFF2-40B4-BE49-F238E27FC236}">
                <a16:creationId xmlns:a16="http://schemas.microsoft.com/office/drawing/2014/main" id="{70272CA8-C1C6-F94D-9815-84AB852EC65D}"/>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1"/>
            <a:ext cx="1236372" cy="965915"/>
          </a:xfrm>
          <a:prstGeom prst="rect">
            <a:avLst/>
          </a:prstGeom>
          <a:noFill/>
          <a:ln>
            <a:noFill/>
          </a:ln>
        </p:spPr>
      </p:pic>
    </p:spTree>
    <p:extLst>
      <p:ext uri="{BB962C8B-B14F-4D97-AF65-F5344CB8AC3E}">
        <p14:creationId xmlns:p14="http://schemas.microsoft.com/office/powerpoint/2010/main" val="3354320954"/>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99D297B-711A-B1F1-974A-655C3ECB0582}"/>
              </a:ext>
            </a:extLst>
          </p:cNvPr>
          <p:cNvSpPr>
            <a:spLocks noGrp="1"/>
          </p:cNvSpPr>
          <p:nvPr>
            <p:ph idx="1"/>
          </p:nvPr>
        </p:nvSpPr>
        <p:spPr>
          <a:xfrm>
            <a:off x="173864" y="1023825"/>
            <a:ext cx="8738315" cy="5153138"/>
          </a:xfrm>
        </p:spPr>
        <p:txBody>
          <a:bodyPr>
            <a:normAutofit/>
          </a:bodyPr>
          <a:lstStyle/>
          <a:p>
            <a:pPr>
              <a:lnSpc>
                <a:spcPct val="150000"/>
              </a:lnSpc>
            </a:pPr>
            <a:r>
              <a:rPr lang="en-US" sz="1600" dirty="0"/>
              <a:t>The </a:t>
            </a:r>
            <a:r>
              <a:rPr lang="en-US" sz="1600" b="1" dirty="0" err="1"/>
              <a:t>AugmentED</a:t>
            </a:r>
            <a:r>
              <a:rPr lang="en-US" sz="1600" dirty="0"/>
              <a:t> model comprises core modules. </a:t>
            </a:r>
            <a:endParaRPr lang="en-IN" sz="1600" dirty="0">
              <a:effectLst/>
              <a:ea typeface="Times New Roman" panose="02020603050405020304" pitchFamily="18" charset="0"/>
            </a:endParaRPr>
          </a:p>
          <a:p>
            <a:pPr marL="342900" lvl="0" indent="-342900" algn="just">
              <a:lnSpc>
                <a:spcPct val="150000"/>
              </a:lnSpc>
              <a:spcAft>
                <a:spcPts val="1000"/>
              </a:spcAft>
              <a:buSzPct val="90000"/>
              <a:buFont typeface="Wingdings" panose="05000000000000000000" pitchFamily="2" charset="2"/>
              <a:buChar char="Ø"/>
            </a:pPr>
            <a:r>
              <a:rPr lang="en-US" sz="1600" dirty="0">
                <a:effectLst/>
                <a:ea typeface="Times New Roman" panose="02020603050405020304" pitchFamily="18" charset="0"/>
              </a:rPr>
              <a:t>Data Collection </a:t>
            </a:r>
            <a:endParaRPr lang="en-IN" sz="1600" dirty="0">
              <a:effectLst/>
              <a:ea typeface="Times New Roman" panose="02020603050405020304" pitchFamily="18" charset="0"/>
            </a:endParaRPr>
          </a:p>
          <a:p>
            <a:pPr marL="342900" lvl="0" indent="-342900" algn="just">
              <a:lnSpc>
                <a:spcPct val="150000"/>
              </a:lnSpc>
              <a:buSzPct val="90000"/>
              <a:buFont typeface="Wingdings" panose="05000000000000000000" pitchFamily="2" charset="2"/>
              <a:buChar char="Ø"/>
            </a:pPr>
            <a:r>
              <a:rPr lang="en-US" sz="1600" dirty="0">
                <a:effectLst/>
                <a:ea typeface="Times New Roman" panose="02020603050405020304" pitchFamily="18" charset="0"/>
              </a:rPr>
              <a:t>Dataset </a:t>
            </a:r>
            <a:endParaRPr lang="en-IN" sz="1600" dirty="0">
              <a:effectLst/>
              <a:ea typeface="Times New Roman" panose="02020603050405020304" pitchFamily="18" charset="0"/>
            </a:endParaRPr>
          </a:p>
          <a:p>
            <a:pPr marL="342900" lvl="0" indent="-342900" algn="just">
              <a:lnSpc>
                <a:spcPct val="150000"/>
              </a:lnSpc>
              <a:buSzPct val="90000"/>
              <a:buFont typeface="Wingdings" panose="05000000000000000000" pitchFamily="2" charset="2"/>
              <a:buChar char="Ø"/>
            </a:pPr>
            <a:r>
              <a:rPr lang="en-US" sz="1600" dirty="0">
                <a:effectLst/>
                <a:ea typeface="Times New Roman" panose="02020603050405020304" pitchFamily="18" charset="0"/>
              </a:rPr>
              <a:t>Data Preparation </a:t>
            </a:r>
            <a:endParaRPr lang="en-IN" sz="1600" dirty="0">
              <a:effectLst/>
              <a:ea typeface="Times New Roman" panose="02020603050405020304" pitchFamily="18" charset="0"/>
            </a:endParaRPr>
          </a:p>
          <a:p>
            <a:pPr marL="342900" lvl="0" indent="-342900" algn="just">
              <a:lnSpc>
                <a:spcPct val="150000"/>
              </a:lnSpc>
              <a:buSzPct val="90000"/>
              <a:buFont typeface="Wingdings" panose="05000000000000000000" pitchFamily="2" charset="2"/>
              <a:buChar char="Ø"/>
            </a:pPr>
            <a:r>
              <a:rPr lang="en-US" sz="1600" dirty="0">
                <a:effectLst/>
                <a:ea typeface="Times New Roman" panose="02020603050405020304" pitchFamily="18" charset="0"/>
              </a:rPr>
              <a:t>Model Selection </a:t>
            </a:r>
            <a:endParaRPr lang="en-IN" sz="1600" dirty="0">
              <a:effectLst/>
              <a:ea typeface="Times New Roman" panose="02020603050405020304" pitchFamily="18" charset="0"/>
            </a:endParaRPr>
          </a:p>
          <a:p>
            <a:pPr marL="342900" lvl="0" indent="-342900" algn="just">
              <a:lnSpc>
                <a:spcPct val="150000"/>
              </a:lnSpc>
              <a:buSzPct val="90000"/>
              <a:buFont typeface="Wingdings" panose="05000000000000000000" pitchFamily="2" charset="2"/>
              <a:buChar char="Ø"/>
            </a:pPr>
            <a:r>
              <a:rPr lang="en-US" sz="1600" dirty="0">
                <a:effectLst/>
                <a:ea typeface="Times New Roman" panose="02020603050405020304" pitchFamily="18" charset="0"/>
              </a:rPr>
              <a:t>Analyze and Prediction </a:t>
            </a:r>
            <a:endParaRPr lang="en-IN" sz="1600" dirty="0">
              <a:effectLst/>
              <a:ea typeface="Times New Roman" panose="02020603050405020304" pitchFamily="18" charset="0"/>
            </a:endParaRPr>
          </a:p>
          <a:p>
            <a:pPr marL="342900" lvl="0" indent="-342900" algn="just">
              <a:lnSpc>
                <a:spcPct val="150000"/>
              </a:lnSpc>
              <a:buSzPct val="90000"/>
              <a:buFont typeface="Wingdings" panose="05000000000000000000" pitchFamily="2" charset="2"/>
              <a:buChar char="Ø"/>
            </a:pPr>
            <a:r>
              <a:rPr lang="en-IN" sz="1600" dirty="0">
                <a:effectLst/>
                <a:ea typeface="Times New Roman" panose="02020603050405020304" pitchFamily="18" charset="0"/>
              </a:rPr>
              <a:t>Accuracy on test set</a:t>
            </a:r>
          </a:p>
          <a:p>
            <a:pPr marL="342900" lvl="0" indent="-342900" algn="just">
              <a:lnSpc>
                <a:spcPct val="150000"/>
              </a:lnSpc>
              <a:buSzPct val="90000"/>
              <a:buFont typeface="Wingdings" panose="05000000000000000000" pitchFamily="2" charset="2"/>
              <a:buChar char="Ø"/>
            </a:pPr>
            <a:r>
              <a:rPr lang="en-IN" sz="1600" kern="1800" dirty="0">
                <a:effectLst/>
                <a:ea typeface="Times New Roman" panose="02020603050405020304" pitchFamily="18" charset="0"/>
                <a:cs typeface="Segoe UI" panose="020B0502040204020203" pitchFamily="34" charset="0"/>
              </a:rPr>
              <a:t>Saving the Trained Model</a:t>
            </a:r>
            <a:endParaRPr lang="en-IN" sz="1600" dirty="0">
              <a:effectLst/>
              <a:ea typeface="Times New Roman" panose="02020603050405020304" pitchFamily="18" charset="0"/>
            </a:endParaRPr>
          </a:p>
          <a:p>
            <a:pPr>
              <a:lnSpc>
                <a:spcPct val="150000"/>
              </a:lnSpc>
            </a:pPr>
            <a:endParaRPr lang="en-US" sz="1600" dirty="0"/>
          </a:p>
        </p:txBody>
      </p:sp>
      <p:sp>
        <p:nvSpPr>
          <p:cNvPr id="3" name="Title 2">
            <a:extLst>
              <a:ext uri="{FF2B5EF4-FFF2-40B4-BE49-F238E27FC236}">
                <a16:creationId xmlns:a16="http://schemas.microsoft.com/office/drawing/2014/main" id="{82EF5F83-CF6A-9723-E396-ED9E8A033416}"/>
              </a:ext>
            </a:extLst>
          </p:cNvPr>
          <p:cNvSpPr>
            <a:spLocks noGrp="1"/>
          </p:cNvSpPr>
          <p:nvPr>
            <p:ph type="title"/>
          </p:nvPr>
        </p:nvSpPr>
        <p:spPr/>
        <p:txBody>
          <a:bodyPr/>
          <a:lstStyle/>
          <a:p>
            <a:r>
              <a:rPr lang="en-IN" dirty="0"/>
              <a:t>                                   MODULES</a:t>
            </a:r>
          </a:p>
        </p:txBody>
      </p:sp>
      <p:pic>
        <p:nvPicPr>
          <p:cNvPr id="5" name="Picture 4">
            <a:extLst>
              <a:ext uri="{FF2B5EF4-FFF2-40B4-BE49-F238E27FC236}">
                <a16:creationId xmlns:a16="http://schemas.microsoft.com/office/drawing/2014/main" id="{34A8CC7B-D649-47E3-CFDD-F20470F646EC}"/>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1210614" cy="843566"/>
          </a:xfrm>
          <a:prstGeom prst="rect">
            <a:avLst/>
          </a:prstGeom>
          <a:noFill/>
          <a:ln>
            <a:noFill/>
          </a:ln>
        </p:spPr>
      </p:pic>
      <p:pic>
        <p:nvPicPr>
          <p:cNvPr id="6" name="Picture 5">
            <a:extLst>
              <a:ext uri="{FF2B5EF4-FFF2-40B4-BE49-F238E27FC236}">
                <a16:creationId xmlns:a16="http://schemas.microsoft.com/office/drawing/2014/main" id="{0B2A0306-4549-8918-2037-3F731E06BB16}"/>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1"/>
            <a:ext cx="1236372" cy="965915"/>
          </a:xfrm>
          <a:prstGeom prst="rect">
            <a:avLst/>
          </a:prstGeom>
          <a:noFill/>
          <a:ln>
            <a:noFill/>
          </a:ln>
        </p:spPr>
      </p:pic>
    </p:spTree>
    <p:extLst>
      <p:ext uri="{BB962C8B-B14F-4D97-AF65-F5344CB8AC3E}">
        <p14:creationId xmlns:p14="http://schemas.microsoft.com/office/powerpoint/2010/main" val="34652811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937AEE-01F2-95A4-594A-43586F0A2A9E}"/>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D923CC4-2C8D-2B61-7694-858CBD2B562B}"/>
              </a:ext>
            </a:extLst>
          </p:cNvPr>
          <p:cNvSpPr>
            <a:spLocks noGrp="1"/>
          </p:cNvSpPr>
          <p:nvPr>
            <p:ph idx="1"/>
          </p:nvPr>
        </p:nvSpPr>
        <p:spPr>
          <a:xfrm>
            <a:off x="225379" y="915690"/>
            <a:ext cx="8796271" cy="5927595"/>
          </a:xfrm>
        </p:spPr>
        <p:txBody>
          <a:bodyPr>
            <a:noAutofit/>
          </a:bodyPr>
          <a:lstStyle/>
          <a:p>
            <a:pPr>
              <a:lnSpc>
                <a:spcPct val="150000"/>
              </a:lnSpc>
              <a:buNone/>
            </a:pPr>
            <a:r>
              <a:rPr lang="en-US" sz="1600" b="1" dirty="0"/>
              <a:t>Data Collection</a:t>
            </a:r>
          </a:p>
          <a:p>
            <a:pPr>
              <a:lnSpc>
                <a:spcPct val="150000"/>
              </a:lnSpc>
              <a:buNone/>
            </a:pPr>
            <a:r>
              <a:rPr lang="en-US" sz="1600" dirty="0"/>
              <a:t>We collected the dataset from </a:t>
            </a:r>
            <a:r>
              <a:rPr lang="en-US" sz="1600" b="1" dirty="0"/>
              <a:t>Kaggle</a:t>
            </a:r>
            <a:r>
              <a:rPr lang="en-US" sz="1600" dirty="0"/>
              <a:t> and saved it in the project’s model folder. It includes both numerical and categorical data, useful for training an accurate machine learning model.</a:t>
            </a:r>
          </a:p>
          <a:p>
            <a:pPr>
              <a:lnSpc>
                <a:spcPct val="150000"/>
              </a:lnSpc>
              <a:buNone/>
            </a:pPr>
            <a:r>
              <a:rPr lang="en-IN" sz="1600" b="1" dirty="0"/>
              <a:t>    Kaggle Link</a:t>
            </a:r>
            <a:r>
              <a:rPr lang="en-IN" sz="1600" dirty="0"/>
              <a:t>: </a:t>
            </a:r>
            <a:r>
              <a:rPr lang="en-IN" sz="1600" dirty="0">
                <a:hlinkClick r:id="rId2" tooltip="https://www.kaggle.com/datasets/jayaprakashpondy/student-academic-performance"/>
              </a:rPr>
              <a:t>https://www.kaggle.com/datasets/jayaprakashpondy/student-academic-performance</a:t>
            </a:r>
            <a:endParaRPr lang="en-IN" sz="1600" b="1" dirty="0">
              <a:effectLst/>
              <a:ea typeface="Times New Roman" panose="02020603050405020304" pitchFamily="18" charset="0"/>
            </a:endParaRPr>
          </a:p>
          <a:p>
            <a:pPr>
              <a:lnSpc>
                <a:spcPct val="150000"/>
              </a:lnSpc>
              <a:buNone/>
            </a:pPr>
            <a:r>
              <a:rPr lang="en-US" sz="1600" b="1" dirty="0"/>
              <a:t>Dataset:  </a:t>
            </a:r>
          </a:p>
          <a:p>
            <a:pPr lvl="1">
              <a:lnSpc>
                <a:spcPct val="150000"/>
              </a:lnSpc>
              <a:buNone/>
            </a:pPr>
            <a:r>
              <a:rPr lang="en-US" dirty="0"/>
              <a:t>Total Records: 1044  </a:t>
            </a:r>
          </a:p>
          <a:p>
            <a:pPr lvl="1">
              <a:lnSpc>
                <a:spcPct val="150000"/>
              </a:lnSpc>
              <a:buNone/>
            </a:pPr>
            <a:r>
              <a:rPr lang="en-US" dirty="0"/>
              <a:t>Total Features: 34</a:t>
            </a:r>
          </a:p>
          <a:p>
            <a:pPr>
              <a:lnSpc>
                <a:spcPct val="150000"/>
              </a:lnSpc>
              <a:buNone/>
            </a:pPr>
            <a:r>
              <a:rPr lang="en-US" sz="1600" b="1" dirty="0"/>
              <a:t>Data Preparation</a:t>
            </a:r>
          </a:p>
          <a:p>
            <a:pPr>
              <a:lnSpc>
                <a:spcPct val="150000"/>
              </a:lnSpc>
            </a:pPr>
            <a:r>
              <a:rPr lang="en-US" sz="1600" dirty="0"/>
              <a:t>We cleaned the dataset by removing duplicates, fixing errors, and handling missing values. Then, we normalized and shuffled the data. Visualizations were used to explore patterns and check for imbalances. Finally, we split the data into training and testing sets for model evaluation.</a:t>
            </a:r>
          </a:p>
          <a:p>
            <a:pPr>
              <a:lnSpc>
                <a:spcPct val="150000"/>
              </a:lnSpc>
              <a:buNone/>
            </a:pPr>
            <a:endParaRPr lang="en-US" sz="1600" dirty="0"/>
          </a:p>
          <a:p>
            <a:pPr algn="just">
              <a:lnSpc>
                <a:spcPct val="150000"/>
              </a:lnSpc>
              <a:spcAft>
                <a:spcPts val="1695"/>
              </a:spcAft>
              <a:buNone/>
            </a:pPr>
            <a:endParaRPr lang="en-IN" sz="1600" dirty="0">
              <a:effectLst/>
              <a:latin typeface="Times New Roman" panose="02020603050405020304" pitchFamily="18" charset="0"/>
              <a:ea typeface="Times New Roman" panose="02020603050405020304" pitchFamily="18" charset="0"/>
            </a:endParaRPr>
          </a:p>
        </p:txBody>
      </p:sp>
      <p:sp>
        <p:nvSpPr>
          <p:cNvPr id="3" name="Title 2">
            <a:extLst>
              <a:ext uri="{FF2B5EF4-FFF2-40B4-BE49-F238E27FC236}">
                <a16:creationId xmlns:a16="http://schemas.microsoft.com/office/drawing/2014/main" id="{34730753-DF82-B602-E766-07F4BCCD8F46}"/>
              </a:ext>
            </a:extLst>
          </p:cNvPr>
          <p:cNvSpPr>
            <a:spLocks noGrp="1"/>
          </p:cNvSpPr>
          <p:nvPr>
            <p:ph type="title"/>
          </p:nvPr>
        </p:nvSpPr>
        <p:spPr/>
        <p:txBody>
          <a:bodyPr/>
          <a:lstStyle/>
          <a:p>
            <a:r>
              <a:rPr lang="en-US" dirty="0"/>
              <a:t>                       MODULES DESCRIPTION</a:t>
            </a:r>
            <a:endParaRPr lang="en-IN" dirty="0"/>
          </a:p>
        </p:txBody>
      </p:sp>
      <p:pic>
        <p:nvPicPr>
          <p:cNvPr id="5" name="Picture 4">
            <a:extLst>
              <a:ext uri="{FF2B5EF4-FFF2-40B4-BE49-F238E27FC236}">
                <a16:creationId xmlns:a16="http://schemas.microsoft.com/office/drawing/2014/main" id="{7A7E8F02-B786-B7FD-1D6E-C9E4B550B02E}"/>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0"/>
            <a:ext cx="1210614" cy="843566"/>
          </a:xfrm>
          <a:prstGeom prst="rect">
            <a:avLst/>
          </a:prstGeom>
          <a:noFill/>
          <a:ln>
            <a:noFill/>
          </a:ln>
        </p:spPr>
      </p:pic>
    </p:spTree>
    <p:extLst>
      <p:ext uri="{BB962C8B-B14F-4D97-AF65-F5344CB8AC3E}">
        <p14:creationId xmlns:p14="http://schemas.microsoft.com/office/powerpoint/2010/main" val="39305682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407BCD1-8AB3-67D9-1FBC-3E037A4B5E98}"/>
              </a:ext>
            </a:extLst>
          </p:cNvPr>
          <p:cNvSpPr>
            <a:spLocks noGrp="1"/>
          </p:cNvSpPr>
          <p:nvPr>
            <p:ph idx="1"/>
          </p:nvPr>
        </p:nvSpPr>
        <p:spPr>
          <a:xfrm>
            <a:off x="167425" y="915691"/>
            <a:ext cx="8854226" cy="5927594"/>
          </a:xfrm>
        </p:spPr>
        <p:txBody>
          <a:bodyPr>
            <a:noAutofit/>
          </a:bodyPr>
          <a:lstStyle/>
          <a:p>
            <a:pPr>
              <a:lnSpc>
                <a:spcPct val="150000"/>
              </a:lnSpc>
            </a:pPr>
            <a:r>
              <a:rPr lang="en-IN" sz="1600" b="1" dirty="0"/>
              <a:t>Model Selection</a:t>
            </a:r>
          </a:p>
          <a:p>
            <a:pPr algn="just">
              <a:lnSpc>
                <a:spcPct val="150000"/>
              </a:lnSpc>
              <a:spcAft>
                <a:spcPts val="1695"/>
              </a:spcAft>
              <a:buNone/>
            </a:pPr>
            <a:r>
              <a:rPr lang="en-IN" sz="1600" dirty="0">
                <a:solidFill>
                  <a:srgbClr val="000000"/>
                </a:solidFill>
                <a:effectLst/>
                <a:ea typeface="Times New Roman" panose="02020603050405020304" pitchFamily="18" charset="0"/>
              </a:rPr>
              <a:t>We split the dataset into </a:t>
            </a:r>
            <a:r>
              <a:rPr lang="en-IN" sz="1600" b="1" dirty="0">
                <a:solidFill>
                  <a:srgbClr val="000000"/>
                </a:solidFill>
                <a:effectLst/>
                <a:ea typeface="Times New Roman" panose="02020603050405020304" pitchFamily="18" charset="0"/>
              </a:rPr>
              <a:t>80% training</a:t>
            </a:r>
            <a:r>
              <a:rPr lang="en-IN" sz="1600" dirty="0">
                <a:solidFill>
                  <a:srgbClr val="000000"/>
                </a:solidFill>
                <a:effectLst/>
                <a:ea typeface="Times New Roman" panose="02020603050405020304" pitchFamily="18" charset="0"/>
              </a:rPr>
              <a:t> and </a:t>
            </a:r>
            <a:r>
              <a:rPr lang="en-IN" sz="1600" b="1" dirty="0">
                <a:solidFill>
                  <a:srgbClr val="000000"/>
                </a:solidFill>
                <a:effectLst/>
                <a:ea typeface="Times New Roman" panose="02020603050405020304" pitchFamily="18" charset="0"/>
              </a:rPr>
              <a:t>20% testing</a:t>
            </a:r>
            <a:r>
              <a:rPr lang="en-IN" sz="1600" dirty="0">
                <a:solidFill>
                  <a:srgbClr val="000000"/>
                </a:solidFill>
                <a:effectLst/>
                <a:ea typeface="Times New Roman" panose="02020603050405020304" pitchFamily="18" charset="0"/>
              </a:rPr>
              <a:t> using </a:t>
            </a:r>
            <a:r>
              <a:rPr lang="en-IN" sz="1600" dirty="0" err="1">
                <a:solidFill>
                  <a:srgbClr val="000000"/>
                </a:solidFill>
                <a:effectLst/>
                <a:ea typeface="Times New Roman" panose="02020603050405020304" pitchFamily="18" charset="0"/>
              </a:rPr>
              <a:t>train_test_split</a:t>
            </a:r>
            <a:r>
              <a:rPr lang="en-IN" sz="1600" dirty="0">
                <a:solidFill>
                  <a:srgbClr val="000000"/>
                </a:solidFill>
                <a:effectLst/>
                <a:ea typeface="Times New Roman" panose="02020603050405020304" pitchFamily="18" charset="0"/>
              </a:rPr>
              <a:t> from scikit-learn. Features and labels were separated into </a:t>
            </a:r>
            <a:r>
              <a:rPr lang="en-IN" sz="1600" dirty="0" err="1">
                <a:solidFill>
                  <a:srgbClr val="000000"/>
                </a:solidFill>
                <a:effectLst/>
                <a:ea typeface="Times New Roman" panose="02020603050405020304" pitchFamily="18" charset="0"/>
              </a:rPr>
              <a:t>train_x</a:t>
            </a:r>
            <a:r>
              <a:rPr lang="en-IN" sz="1600" dirty="0">
                <a:solidFill>
                  <a:srgbClr val="000000"/>
                </a:solidFill>
                <a:effectLst/>
                <a:ea typeface="Times New Roman" panose="02020603050405020304" pitchFamily="18" charset="0"/>
              </a:rPr>
              <a:t>, </a:t>
            </a:r>
            <a:r>
              <a:rPr lang="en-IN" sz="1600" dirty="0" err="1">
                <a:solidFill>
                  <a:srgbClr val="000000"/>
                </a:solidFill>
                <a:effectLst/>
                <a:ea typeface="Times New Roman" panose="02020603050405020304" pitchFamily="18" charset="0"/>
              </a:rPr>
              <a:t>train_y</a:t>
            </a:r>
            <a:r>
              <a:rPr lang="en-IN" sz="1600" dirty="0">
                <a:solidFill>
                  <a:srgbClr val="000000"/>
                </a:solidFill>
                <a:effectLst/>
                <a:ea typeface="Times New Roman" panose="02020603050405020304" pitchFamily="18" charset="0"/>
              </a:rPr>
              <a:t>, </a:t>
            </a:r>
            <a:r>
              <a:rPr lang="en-IN" sz="1600" dirty="0" err="1">
                <a:solidFill>
                  <a:srgbClr val="000000"/>
                </a:solidFill>
                <a:effectLst/>
                <a:ea typeface="Times New Roman" panose="02020603050405020304" pitchFamily="18" charset="0"/>
              </a:rPr>
              <a:t>test_x</a:t>
            </a:r>
            <a:r>
              <a:rPr lang="en-IN" sz="1600" dirty="0">
                <a:solidFill>
                  <a:srgbClr val="000000"/>
                </a:solidFill>
                <a:effectLst/>
                <a:ea typeface="Times New Roman" panose="02020603050405020304" pitchFamily="18" charset="0"/>
              </a:rPr>
              <a:t>, and </a:t>
            </a:r>
            <a:r>
              <a:rPr lang="en-IN" sz="1600" dirty="0" err="1">
                <a:solidFill>
                  <a:srgbClr val="000000"/>
                </a:solidFill>
                <a:effectLst/>
                <a:ea typeface="Times New Roman" panose="02020603050405020304" pitchFamily="18" charset="0"/>
              </a:rPr>
              <a:t>test_y</a:t>
            </a:r>
            <a:r>
              <a:rPr lang="en-IN" sz="1600" dirty="0">
                <a:solidFill>
                  <a:srgbClr val="000000"/>
                </a:solidFill>
                <a:effectLst/>
                <a:ea typeface="Times New Roman" panose="02020603050405020304" pitchFamily="18" charset="0"/>
              </a:rPr>
              <a:t>.</a:t>
            </a:r>
            <a:r>
              <a:rPr lang="en-US" sz="1600" dirty="0">
                <a:solidFill>
                  <a:srgbClr val="000000"/>
                </a:solidFill>
                <a:effectLst/>
                <a:ea typeface="Times New Roman" panose="02020603050405020304" pitchFamily="18" charset="0"/>
              </a:rPr>
              <a:t> </a:t>
            </a:r>
            <a:r>
              <a:rPr lang="en-IN" sz="1600" dirty="0">
                <a:solidFill>
                  <a:srgbClr val="000000"/>
                </a:solidFill>
                <a:effectLst/>
                <a:ea typeface="Times New Roman" panose="02020603050405020304" pitchFamily="18" charset="0"/>
              </a:rPr>
              <a:t>We used the </a:t>
            </a:r>
            <a:r>
              <a:rPr lang="en-IN" sz="1600" b="1" dirty="0">
                <a:solidFill>
                  <a:srgbClr val="000000"/>
                </a:solidFill>
                <a:effectLst/>
                <a:ea typeface="Times New Roman" panose="02020603050405020304" pitchFamily="18" charset="0"/>
              </a:rPr>
              <a:t>Random Forest Classifier</a:t>
            </a:r>
            <a:r>
              <a:rPr lang="en-IN" sz="1600" dirty="0">
                <a:solidFill>
                  <a:srgbClr val="000000"/>
                </a:solidFill>
                <a:effectLst/>
                <a:ea typeface="Times New Roman" panose="02020603050405020304" pitchFamily="18" charset="0"/>
              </a:rPr>
              <a:t>, a powerful supervised algorithm that builds multiple decision trees and combines their results. The model was trained on the training data and tested using the testing data.</a:t>
            </a:r>
          </a:p>
          <a:p>
            <a:pPr algn="just">
              <a:lnSpc>
                <a:spcPct val="150000"/>
              </a:lnSpc>
              <a:spcAft>
                <a:spcPts val="1695"/>
              </a:spcAft>
              <a:buNone/>
            </a:pPr>
            <a:r>
              <a:rPr lang="en-IN" sz="1600" b="1" dirty="0" err="1"/>
              <a:t>Analyze</a:t>
            </a:r>
            <a:r>
              <a:rPr lang="en-IN" sz="1600" b="1" dirty="0"/>
              <a:t> and Prediction</a:t>
            </a:r>
          </a:p>
          <a:p>
            <a:pPr algn="just">
              <a:lnSpc>
                <a:spcPct val="150000"/>
              </a:lnSpc>
              <a:spcAft>
                <a:spcPts val="1695"/>
              </a:spcAft>
              <a:buNone/>
            </a:pPr>
            <a:r>
              <a:rPr lang="en-US" sz="1600" dirty="0"/>
              <a:t>For prediction, we used 20 key features related to demographics, academics, support, and lifestyle, such as age, study time, failures, internet access, and parental jobs. The target variable </a:t>
            </a:r>
            <a:r>
              <a:rPr lang="en-US" sz="1600" b="1" dirty="0"/>
              <a:t>G3 (final grade)</a:t>
            </a:r>
            <a:r>
              <a:rPr lang="en-US" sz="1600" dirty="0"/>
              <a:t> was classified into three categories: </a:t>
            </a:r>
            <a:r>
              <a:rPr lang="en-US" sz="1600" b="1" dirty="0"/>
              <a:t>Good, Fair, or Bad</a:t>
            </a:r>
            <a:r>
              <a:rPr lang="en-US" sz="1600" dirty="0"/>
              <a:t> to assess student performance.</a:t>
            </a:r>
            <a:endParaRPr lang="en-IN" sz="1600" b="1" dirty="0">
              <a:effectLst/>
              <a:ea typeface="Times New Roman" panose="02020603050405020304" pitchFamily="18" charset="0"/>
            </a:endParaRPr>
          </a:p>
          <a:p>
            <a:pPr algn="just">
              <a:lnSpc>
                <a:spcPct val="150000"/>
              </a:lnSpc>
              <a:spcAft>
                <a:spcPts val="1695"/>
              </a:spcAft>
              <a:buNone/>
            </a:pPr>
            <a:endParaRPr lang="en-IN" sz="1600" dirty="0">
              <a:solidFill>
                <a:srgbClr val="000000"/>
              </a:solidFill>
              <a:effectLst/>
              <a:ea typeface="Times New Roman" panose="02020603050405020304" pitchFamily="18" charset="0"/>
            </a:endParaRPr>
          </a:p>
          <a:p>
            <a:pPr algn="just">
              <a:lnSpc>
                <a:spcPct val="150000"/>
              </a:lnSpc>
              <a:spcAft>
                <a:spcPts val="1695"/>
              </a:spcAft>
              <a:buNone/>
            </a:pPr>
            <a:endParaRPr lang="en-IN" sz="1600" dirty="0">
              <a:solidFill>
                <a:srgbClr val="000000"/>
              </a:solidFill>
              <a:effectLst/>
              <a:ea typeface="Times New Roman" panose="02020603050405020304" pitchFamily="18" charset="0"/>
            </a:endParaRPr>
          </a:p>
          <a:p>
            <a:pPr algn="just">
              <a:lnSpc>
                <a:spcPct val="150000"/>
              </a:lnSpc>
              <a:spcAft>
                <a:spcPts val="1695"/>
              </a:spcAft>
              <a:buNone/>
            </a:pPr>
            <a:endParaRPr lang="en-IN" sz="1600" b="1" dirty="0">
              <a:effectLst/>
              <a:ea typeface="Times New Roman" panose="02020603050405020304" pitchFamily="18" charset="0"/>
            </a:endParaRPr>
          </a:p>
          <a:p>
            <a:pPr algn="just">
              <a:lnSpc>
                <a:spcPct val="150000"/>
              </a:lnSpc>
              <a:spcAft>
                <a:spcPts val="1695"/>
              </a:spcAft>
              <a:buNone/>
            </a:pPr>
            <a:endParaRPr lang="en-IN" sz="1600" dirty="0">
              <a:effectLst/>
              <a:latin typeface="Times New Roman" panose="02020603050405020304" pitchFamily="18" charset="0"/>
              <a:ea typeface="Times New Roman" panose="02020603050405020304" pitchFamily="18" charset="0"/>
            </a:endParaRPr>
          </a:p>
        </p:txBody>
      </p:sp>
      <p:sp>
        <p:nvSpPr>
          <p:cNvPr id="3" name="Title 2">
            <a:extLst>
              <a:ext uri="{FF2B5EF4-FFF2-40B4-BE49-F238E27FC236}">
                <a16:creationId xmlns:a16="http://schemas.microsoft.com/office/drawing/2014/main" id="{D965AAC5-473F-17CA-4DD0-6D0DD7B98AB5}"/>
              </a:ext>
            </a:extLst>
          </p:cNvPr>
          <p:cNvSpPr>
            <a:spLocks noGrp="1"/>
          </p:cNvSpPr>
          <p:nvPr>
            <p:ph type="title"/>
          </p:nvPr>
        </p:nvSpPr>
        <p:spPr/>
        <p:txBody>
          <a:bodyPr/>
          <a:lstStyle/>
          <a:p>
            <a:r>
              <a:rPr lang="en-US" dirty="0"/>
              <a:t>                       MODULES DESCRIPTION</a:t>
            </a:r>
            <a:endParaRPr lang="en-IN" dirty="0"/>
          </a:p>
        </p:txBody>
      </p:sp>
      <p:pic>
        <p:nvPicPr>
          <p:cNvPr id="5" name="Picture 4">
            <a:extLst>
              <a:ext uri="{FF2B5EF4-FFF2-40B4-BE49-F238E27FC236}">
                <a16:creationId xmlns:a16="http://schemas.microsoft.com/office/drawing/2014/main" id="{0D90A0DE-CB77-B2B6-4711-699E2F9F4E64}"/>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1210614" cy="843566"/>
          </a:xfrm>
          <a:prstGeom prst="rect">
            <a:avLst/>
          </a:prstGeom>
          <a:noFill/>
          <a:ln>
            <a:noFill/>
          </a:ln>
        </p:spPr>
      </p:pic>
      <p:pic>
        <p:nvPicPr>
          <p:cNvPr id="6" name="Picture 5">
            <a:extLst>
              <a:ext uri="{FF2B5EF4-FFF2-40B4-BE49-F238E27FC236}">
                <a16:creationId xmlns:a16="http://schemas.microsoft.com/office/drawing/2014/main" id="{DBDBD37A-33B4-DDA5-2514-5BFC0EB49E8A}"/>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1"/>
            <a:ext cx="1236372" cy="965915"/>
          </a:xfrm>
          <a:prstGeom prst="rect">
            <a:avLst/>
          </a:prstGeom>
          <a:noFill/>
          <a:ln>
            <a:noFill/>
          </a:ln>
        </p:spPr>
      </p:pic>
    </p:spTree>
    <p:extLst>
      <p:ext uri="{BB962C8B-B14F-4D97-AF65-F5344CB8AC3E}">
        <p14:creationId xmlns:p14="http://schemas.microsoft.com/office/powerpoint/2010/main" val="5982390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F774CF-1BE1-7811-823F-D86C3F663ED7}"/>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3300A29-E3B6-A7FA-3FE1-A9F35381EB1B}"/>
              </a:ext>
            </a:extLst>
          </p:cNvPr>
          <p:cNvSpPr>
            <a:spLocks noGrp="1"/>
          </p:cNvSpPr>
          <p:nvPr>
            <p:ph idx="1"/>
          </p:nvPr>
        </p:nvSpPr>
        <p:spPr>
          <a:xfrm>
            <a:off x="154546" y="1114023"/>
            <a:ext cx="8867105" cy="5351171"/>
          </a:xfrm>
        </p:spPr>
        <p:txBody>
          <a:bodyPr>
            <a:noAutofit/>
          </a:bodyPr>
          <a:lstStyle/>
          <a:p>
            <a:pPr>
              <a:lnSpc>
                <a:spcPct val="150000"/>
              </a:lnSpc>
              <a:buNone/>
            </a:pPr>
            <a:r>
              <a:rPr lang="en-US" sz="1600" b="1" dirty="0"/>
              <a:t>Accuracy on Test Set</a:t>
            </a:r>
          </a:p>
          <a:p>
            <a:pPr algn="just">
              <a:lnSpc>
                <a:spcPct val="150000"/>
              </a:lnSpc>
            </a:pPr>
            <a:r>
              <a:rPr lang="en-IN" sz="1600" dirty="0">
                <a:effectLst/>
                <a:ea typeface="Times New Roman" panose="02020603050405020304" pitchFamily="18" charset="0"/>
              </a:rPr>
              <a:t>After training and evaluating the model on the validation set, the accuracy of the model will be assessed on the test set. The accuracy on the test set will be an important metric for evaluating the model's performance. We got an accuracy of 98.76% on test set.</a:t>
            </a:r>
          </a:p>
          <a:p>
            <a:pPr>
              <a:lnSpc>
                <a:spcPct val="150000"/>
              </a:lnSpc>
            </a:pPr>
            <a:r>
              <a:rPr lang="en-IN" sz="1600" b="1" dirty="0"/>
              <a:t>Saving the Trained Model</a:t>
            </a:r>
            <a:r>
              <a:rPr lang="en-US" sz="1600" b="1" dirty="0"/>
              <a:t> </a:t>
            </a:r>
          </a:p>
          <a:p>
            <a:pPr>
              <a:lnSpc>
                <a:spcPct val="150000"/>
              </a:lnSpc>
            </a:pPr>
            <a:r>
              <a:rPr lang="en-US" sz="1600" dirty="0"/>
              <a:t>Once you are confident enough to take your trained and tested model into the production-ready environment, the first step is to save it into a .h5 or </a:t>
            </a:r>
            <a:r>
              <a:rPr lang="en-US" sz="1600" dirty="0" err="1"/>
              <a:t>pkl</a:t>
            </a:r>
            <a:r>
              <a:rPr lang="en-US" sz="1600" dirty="0"/>
              <a:t> file using a library like </a:t>
            </a:r>
            <a:r>
              <a:rPr lang="en-US" sz="1600" b="1" dirty="0"/>
              <a:t>pickle</a:t>
            </a:r>
            <a:r>
              <a:rPr lang="en-US" sz="1600" dirty="0"/>
              <a:t>.</a:t>
            </a:r>
            <a:br>
              <a:rPr lang="en-US" sz="1600" dirty="0"/>
            </a:br>
            <a:r>
              <a:rPr lang="en-US" sz="1600" dirty="0"/>
              <a:t>Make sure we have </a:t>
            </a:r>
            <a:r>
              <a:rPr lang="en-US" sz="1600" b="1" dirty="0"/>
              <a:t>pickle</a:t>
            </a:r>
            <a:r>
              <a:rPr lang="en-US" sz="1600" dirty="0"/>
              <a:t> installed in your environment. Next, let’s import the module and dump the model into a .</a:t>
            </a:r>
            <a:r>
              <a:rPr lang="en-US" sz="1600" dirty="0" err="1"/>
              <a:t>pkl</a:t>
            </a:r>
            <a:r>
              <a:rPr lang="en-US" sz="1600" dirty="0"/>
              <a:t> </a:t>
            </a:r>
            <a:r>
              <a:rPr lang="en-IN" sz="1600" dirty="0"/>
              <a:t>file.</a:t>
            </a:r>
            <a:endParaRPr lang="en-US" sz="1600" dirty="0"/>
          </a:p>
        </p:txBody>
      </p:sp>
      <p:sp>
        <p:nvSpPr>
          <p:cNvPr id="3" name="Title 2">
            <a:extLst>
              <a:ext uri="{FF2B5EF4-FFF2-40B4-BE49-F238E27FC236}">
                <a16:creationId xmlns:a16="http://schemas.microsoft.com/office/drawing/2014/main" id="{966A1904-9226-9144-8862-0950F0B70079}"/>
              </a:ext>
            </a:extLst>
          </p:cNvPr>
          <p:cNvSpPr>
            <a:spLocks noGrp="1"/>
          </p:cNvSpPr>
          <p:nvPr>
            <p:ph type="title"/>
          </p:nvPr>
        </p:nvSpPr>
        <p:spPr/>
        <p:txBody>
          <a:bodyPr/>
          <a:lstStyle/>
          <a:p>
            <a:r>
              <a:rPr lang="en-US" dirty="0"/>
              <a:t>                       MODULES DESCRIPTION</a:t>
            </a:r>
            <a:endParaRPr lang="en-IN" dirty="0"/>
          </a:p>
        </p:txBody>
      </p:sp>
      <p:pic>
        <p:nvPicPr>
          <p:cNvPr id="5" name="Picture 4">
            <a:extLst>
              <a:ext uri="{FF2B5EF4-FFF2-40B4-BE49-F238E27FC236}">
                <a16:creationId xmlns:a16="http://schemas.microsoft.com/office/drawing/2014/main" id="{C0B72151-C7DD-A537-6AA1-44FBF013354E}"/>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1210614" cy="843566"/>
          </a:xfrm>
          <a:prstGeom prst="rect">
            <a:avLst/>
          </a:prstGeom>
          <a:noFill/>
          <a:ln>
            <a:noFill/>
          </a:ln>
        </p:spPr>
      </p:pic>
    </p:spTree>
    <p:extLst>
      <p:ext uri="{BB962C8B-B14F-4D97-AF65-F5344CB8AC3E}">
        <p14:creationId xmlns:p14="http://schemas.microsoft.com/office/powerpoint/2010/main" val="22328197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1FBD7AA-05CE-89E4-FC7F-0977EAC522B0}"/>
              </a:ext>
            </a:extLst>
          </p:cNvPr>
          <p:cNvSpPr>
            <a:spLocks noGrp="1"/>
          </p:cNvSpPr>
          <p:nvPr>
            <p:ph type="title"/>
          </p:nvPr>
        </p:nvSpPr>
        <p:spPr>
          <a:xfrm>
            <a:off x="628650" y="0"/>
            <a:ext cx="6599246" cy="733424"/>
          </a:xfrm>
        </p:spPr>
        <p:txBody>
          <a:bodyPr/>
          <a:lstStyle/>
          <a:p>
            <a:r>
              <a:rPr lang="en-US" sz="2200" b="1" dirty="0">
                <a:solidFill>
                  <a:srgbClr val="C00000"/>
                </a:solidFill>
              </a:rPr>
              <a:t>                                  ER DIAGRAM</a:t>
            </a:r>
            <a:endParaRPr lang="en-IN" dirty="0"/>
          </a:p>
        </p:txBody>
      </p:sp>
      <p:pic>
        <p:nvPicPr>
          <p:cNvPr id="8" name="Content Placeholder 7">
            <a:extLst>
              <a:ext uri="{FF2B5EF4-FFF2-40B4-BE49-F238E27FC236}">
                <a16:creationId xmlns:a16="http://schemas.microsoft.com/office/drawing/2014/main" id="{E3E5B2E5-474A-FC76-1CA0-2B8B37E79ED8}"/>
              </a:ext>
            </a:extLst>
          </p:cNvPr>
          <p:cNvPicPr>
            <a:picLocks noGrp="1" noChangeAspect="1"/>
          </p:cNvPicPr>
          <p:nvPr>
            <p:ph idx="1"/>
          </p:nvPr>
        </p:nvPicPr>
        <p:blipFill>
          <a:blip r:embed="rId2"/>
          <a:stretch>
            <a:fillRect/>
          </a:stretch>
        </p:blipFill>
        <p:spPr>
          <a:xfrm>
            <a:off x="1065727" y="900976"/>
            <a:ext cx="7012545" cy="5820934"/>
          </a:xfrm>
        </p:spPr>
      </p:pic>
      <p:pic>
        <p:nvPicPr>
          <p:cNvPr id="2" name="Picture 1">
            <a:extLst>
              <a:ext uri="{FF2B5EF4-FFF2-40B4-BE49-F238E27FC236}">
                <a16:creationId xmlns:a16="http://schemas.microsoft.com/office/drawing/2014/main" id="{4B0AA490-058F-AEA3-605B-FFA2A83C07C5}"/>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0"/>
            <a:ext cx="1210614" cy="843566"/>
          </a:xfrm>
          <a:prstGeom prst="rect">
            <a:avLst/>
          </a:prstGeom>
          <a:noFill/>
          <a:ln>
            <a:noFill/>
          </a:ln>
        </p:spPr>
      </p:pic>
      <p:pic>
        <p:nvPicPr>
          <p:cNvPr id="4" name="Picture 3">
            <a:extLst>
              <a:ext uri="{FF2B5EF4-FFF2-40B4-BE49-F238E27FC236}">
                <a16:creationId xmlns:a16="http://schemas.microsoft.com/office/drawing/2014/main" id="{83704F55-4237-B6FC-9D03-C248EEA05808}"/>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1"/>
            <a:ext cx="1236372" cy="965915"/>
          </a:xfrm>
          <a:prstGeom prst="rect">
            <a:avLst/>
          </a:prstGeom>
          <a:noFill/>
          <a:ln>
            <a:noFill/>
          </a:ln>
        </p:spPr>
      </p:pic>
    </p:spTree>
    <p:extLst>
      <p:ext uri="{BB962C8B-B14F-4D97-AF65-F5344CB8AC3E}">
        <p14:creationId xmlns:p14="http://schemas.microsoft.com/office/powerpoint/2010/main" val="10364001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C6984A9-833C-E859-9312-EF01DC43BA05}"/>
              </a:ext>
            </a:extLst>
          </p:cNvPr>
          <p:cNvSpPr>
            <a:spLocks noGrp="1"/>
          </p:cNvSpPr>
          <p:nvPr>
            <p:ph type="title"/>
          </p:nvPr>
        </p:nvSpPr>
        <p:spPr/>
        <p:txBody>
          <a:bodyPr/>
          <a:lstStyle/>
          <a:p>
            <a:r>
              <a:rPr lang="en-US" dirty="0"/>
              <a:t>                        DATA FLOW DIAGRAM</a:t>
            </a:r>
            <a:endParaRPr lang="en-IN" dirty="0"/>
          </a:p>
        </p:txBody>
      </p:sp>
      <p:sp>
        <p:nvSpPr>
          <p:cNvPr id="9" name="TextBox 8">
            <a:extLst>
              <a:ext uri="{FF2B5EF4-FFF2-40B4-BE49-F238E27FC236}">
                <a16:creationId xmlns:a16="http://schemas.microsoft.com/office/drawing/2014/main" id="{3D560452-7A49-2532-F850-1509F34B3CA4}"/>
              </a:ext>
            </a:extLst>
          </p:cNvPr>
          <p:cNvSpPr txBox="1"/>
          <p:nvPr/>
        </p:nvSpPr>
        <p:spPr>
          <a:xfrm>
            <a:off x="3793434" y="1205947"/>
            <a:ext cx="1557130" cy="284922"/>
          </a:xfrm>
          <a:prstGeom prst="rect">
            <a:avLst/>
          </a:prstGeom>
        </p:spPr>
        <p:txBody>
          <a:bodyPr vert="horz" wrap="none" lIns="91440" tIns="45720" rIns="91440" bIns="45720" rtlCol="0">
            <a:noAutofit/>
          </a:bodyPr>
          <a:lstStyle/>
          <a:p>
            <a:pPr marL="0" indent="0" algn="l">
              <a:lnSpc>
                <a:spcPts val="1800"/>
              </a:lnSpc>
              <a:spcAft>
                <a:spcPts val="600"/>
              </a:spcAft>
              <a:buNone/>
            </a:pPr>
            <a:r>
              <a:rPr lang="en-US" sz="2000" b="1" dirty="0">
                <a:solidFill>
                  <a:prstClr val="black">
                    <a:lumMod val="75000"/>
                    <a:lumOff val="25000"/>
                  </a:prstClr>
                </a:solidFill>
                <a:latin typeface="+mj-lt"/>
                <a:cs typeface="Segoe UI" panose="020B0502040204020203" pitchFamily="34" charset="0"/>
              </a:rPr>
              <a:t>DFD 0 Level</a:t>
            </a:r>
            <a:endParaRPr lang="en-IN" sz="2000" b="1" dirty="0">
              <a:solidFill>
                <a:prstClr val="black">
                  <a:lumMod val="75000"/>
                  <a:lumOff val="25000"/>
                </a:prstClr>
              </a:solidFill>
              <a:latin typeface="+mj-lt"/>
              <a:cs typeface="Segoe UI" panose="020B0502040204020203" pitchFamily="34" charset="0"/>
            </a:endParaRPr>
          </a:p>
        </p:txBody>
      </p:sp>
      <p:pic>
        <p:nvPicPr>
          <p:cNvPr id="5" name="Picture 4">
            <a:extLst>
              <a:ext uri="{FF2B5EF4-FFF2-40B4-BE49-F238E27FC236}">
                <a16:creationId xmlns:a16="http://schemas.microsoft.com/office/drawing/2014/main" id="{B4D4228F-CD25-F85B-01AF-2EF0D47EB002}"/>
              </a:ext>
            </a:extLst>
          </p:cNvPr>
          <p:cNvPicPr>
            <a:picLocks noChangeAspect="1"/>
          </p:cNvPicPr>
          <p:nvPr/>
        </p:nvPicPr>
        <p:blipFill>
          <a:blip r:embed="rId2"/>
          <a:stretch>
            <a:fillRect/>
          </a:stretch>
        </p:blipFill>
        <p:spPr>
          <a:xfrm>
            <a:off x="1024576" y="1490869"/>
            <a:ext cx="7263685" cy="4291184"/>
          </a:xfrm>
          <a:prstGeom prst="rect">
            <a:avLst/>
          </a:prstGeom>
        </p:spPr>
      </p:pic>
      <p:pic>
        <p:nvPicPr>
          <p:cNvPr id="2" name="Picture 1">
            <a:extLst>
              <a:ext uri="{FF2B5EF4-FFF2-40B4-BE49-F238E27FC236}">
                <a16:creationId xmlns:a16="http://schemas.microsoft.com/office/drawing/2014/main" id="{7CBAF685-BA61-02CF-4708-B8230A04752E}"/>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0"/>
            <a:ext cx="1210614" cy="843566"/>
          </a:xfrm>
          <a:prstGeom prst="rect">
            <a:avLst/>
          </a:prstGeom>
          <a:noFill/>
          <a:ln>
            <a:noFill/>
          </a:ln>
        </p:spPr>
      </p:pic>
      <p:pic>
        <p:nvPicPr>
          <p:cNvPr id="6" name="Picture 5">
            <a:extLst>
              <a:ext uri="{FF2B5EF4-FFF2-40B4-BE49-F238E27FC236}">
                <a16:creationId xmlns:a16="http://schemas.microsoft.com/office/drawing/2014/main" id="{9A1055D0-FCB6-D3AC-8B7A-B5F776C1EC55}"/>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1"/>
            <a:ext cx="1236372" cy="965915"/>
          </a:xfrm>
          <a:prstGeom prst="rect">
            <a:avLst/>
          </a:prstGeom>
          <a:noFill/>
          <a:ln>
            <a:noFill/>
          </a:ln>
        </p:spPr>
      </p:pic>
    </p:spTree>
    <p:extLst>
      <p:ext uri="{BB962C8B-B14F-4D97-AF65-F5344CB8AC3E}">
        <p14:creationId xmlns:p14="http://schemas.microsoft.com/office/powerpoint/2010/main" val="145646408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C6984A9-833C-E859-9312-EF01DC43BA05}"/>
              </a:ext>
            </a:extLst>
          </p:cNvPr>
          <p:cNvSpPr>
            <a:spLocks noGrp="1"/>
          </p:cNvSpPr>
          <p:nvPr>
            <p:ph type="title"/>
          </p:nvPr>
        </p:nvSpPr>
        <p:spPr>
          <a:xfrm>
            <a:off x="1024576" y="127978"/>
            <a:ext cx="6599246" cy="479910"/>
          </a:xfrm>
        </p:spPr>
        <p:txBody>
          <a:bodyPr/>
          <a:lstStyle/>
          <a:p>
            <a:r>
              <a:rPr lang="en-US" dirty="0"/>
              <a:t>                        DATA FLOW DIAGRAM</a:t>
            </a:r>
            <a:endParaRPr lang="en-IN" dirty="0"/>
          </a:p>
        </p:txBody>
      </p:sp>
      <p:sp>
        <p:nvSpPr>
          <p:cNvPr id="9" name="TextBox 8">
            <a:extLst>
              <a:ext uri="{FF2B5EF4-FFF2-40B4-BE49-F238E27FC236}">
                <a16:creationId xmlns:a16="http://schemas.microsoft.com/office/drawing/2014/main" id="{3D560452-7A49-2532-F850-1509F34B3CA4}"/>
              </a:ext>
            </a:extLst>
          </p:cNvPr>
          <p:cNvSpPr txBox="1"/>
          <p:nvPr/>
        </p:nvSpPr>
        <p:spPr>
          <a:xfrm>
            <a:off x="3961812" y="1210614"/>
            <a:ext cx="1511709" cy="341290"/>
          </a:xfrm>
          <a:prstGeom prst="rect">
            <a:avLst/>
          </a:prstGeom>
        </p:spPr>
        <p:txBody>
          <a:bodyPr vert="horz" wrap="none" lIns="91440" tIns="45720" rIns="91440" bIns="45720" rtlCol="0">
            <a:noAutofit/>
          </a:bodyPr>
          <a:lstStyle/>
          <a:p>
            <a:pPr>
              <a:lnSpc>
                <a:spcPts val="1800"/>
              </a:lnSpc>
              <a:spcAft>
                <a:spcPts val="600"/>
              </a:spcAft>
            </a:pPr>
            <a:r>
              <a:rPr lang="en-US" sz="2000" b="1" dirty="0">
                <a:solidFill>
                  <a:prstClr val="black">
                    <a:lumMod val="75000"/>
                    <a:lumOff val="25000"/>
                  </a:prstClr>
                </a:solidFill>
                <a:cs typeface="Segoe UI" panose="020B0502040204020203" pitchFamily="34" charset="0"/>
              </a:rPr>
              <a:t>DFD 1 Level</a:t>
            </a:r>
            <a:endParaRPr lang="en-IN" sz="2000" b="1" dirty="0">
              <a:solidFill>
                <a:prstClr val="black">
                  <a:lumMod val="75000"/>
                  <a:lumOff val="25000"/>
                </a:prstClr>
              </a:solidFill>
              <a:cs typeface="Segoe UI" panose="020B0502040204020203" pitchFamily="34" charset="0"/>
            </a:endParaRPr>
          </a:p>
          <a:p>
            <a:pPr marL="0" indent="0" algn="l">
              <a:lnSpc>
                <a:spcPts val="1800"/>
              </a:lnSpc>
              <a:spcAft>
                <a:spcPts val="600"/>
              </a:spcAft>
              <a:buNone/>
            </a:pPr>
            <a:endParaRPr lang="en-IN" sz="1200" dirty="0">
              <a:solidFill>
                <a:prstClr val="black">
                  <a:lumMod val="75000"/>
                  <a:lumOff val="25000"/>
                </a:prstClr>
              </a:solidFill>
              <a:latin typeface="Segoe UI" panose="020B0502040204020203" pitchFamily="34" charset="0"/>
              <a:cs typeface="Segoe UI" panose="020B0502040204020203" pitchFamily="34" charset="0"/>
            </a:endParaRPr>
          </a:p>
        </p:txBody>
      </p:sp>
      <p:pic>
        <p:nvPicPr>
          <p:cNvPr id="7" name="Picture 6">
            <a:extLst>
              <a:ext uri="{FF2B5EF4-FFF2-40B4-BE49-F238E27FC236}">
                <a16:creationId xmlns:a16="http://schemas.microsoft.com/office/drawing/2014/main" id="{3D208C2E-E632-6280-3575-4DA3A632DE6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40406" y="1551904"/>
            <a:ext cx="6776868" cy="4662201"/>
          </a:xfrm>
          <a:prstGeom prst="rect">
            <a:avLst/>
          </a:prstGeom>
        </p:spPr>
      </p:pic>
      <p:pic>
        <p:nvPicPr>
          <p:cNvPr id="2" name="Picture 1">
            <a:extLst>
              <a:ext uri="{FF2B5EF4-FFF2-40B4-BE49-F238E27FC236}">
                <a16:creationId xmlns:a16="http://schemas.microsoft.com/office/drawing/2014/main" id="{4D7C2601-74FF-3ACB-AB2D-AA26634C38D4}"/>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0"/>
            <a:ext cx="1210614" cy="843566"/>
          </a:xfrm>
          <a:prstGeom prst="rect">
            <a:avLst/>
          </a:prstGeom>
          <a:noFill/>
          <a:ln>
            <a:noFill/>
          </a:ln>
        </p:spPr>
      </p:pic>
      <p:pic>
        <p:nvPicPr>
          <p:cNvPr id="5" name="Picture 4">
            <a:extLst>
              <a:ext uri="{FF2B5EF4-FFF2-40B4-BE49-F238E27FC236}">
                <a16:creationId xmlns:a16="http://schemas.microsoft.com/office/drawing/2014/main" id="{CED46A18-7F9C-EB54-8965-6AE3086A6C89}"/>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1"/>
            <a:ext cx="1236372" cy="965915"/>
          </a:xfrm>
          <a:prstGeom prst="rect">
            <a:avLst/>
          </a:prstGeom>
          <a:noFill/>
          <a:ln>
            <a:noFill/>
          </a:ln>
        </p:spPr>
      </p:pic>
    </p:spTree>
    <p:extLst>
      <p:ext uri="{BB962C8B-B14F-4D97-AF65-F5344CB8AC3E}">
        <p14:creationId xmlns:p14="http://schemas.microsoft.com/office/powerpoint/2010/main" val="406920291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2D57F76-D494-C57D-9244-C356DA126C05}"/>
              </a:ext>
            </a:extLst>
          </p:cNvPr>
          <p:cNvSpPr>
            <a:spLocks noGrp="1"/>
          </p:cNvSpPr>
          <p:nvPr>
            <p:ph idx="1"/>
          </p:nvPr>
        </p:nvSpPr>
        <p:spPr>
          <a:xfrm>
            <a:off x="186744" y="902286"/>
            <a:ext cx="8738315" cy="5736773"/>
          </a:xfrm>
        </p:spPr>
        <p:txBody>
          <a:bodyPr>
            <a:noAutofit/>
          </a:bodyPr>
          <a:lstStyle/>
          <a:p>
            <a:pPr>
              <a:lnSpc>
                <a:spcPct val="170000"/>
              </a:lnSpc>
            </a:pPr>
            <a:r>
              <a:rPr lang="en-US" sz="1550" b="1" dirty="0">
                <a:cs typeface="Times New Roman" panose="02020603050405020304" pitchFamily="18" charset="0"/>
              </a:rPr>
              <a:t>LIST OF UML DIAGRAMS:</a:t>
            </a:r>
          </a:p>
          <a:p>
            <a:pPr algn="just">
              <a:lnSpc>
                <a:spcPct val="170000"/>
              </a:lnSpc>
            </a:pPr>
            <a:r>
              <a:rPr lang="en-US" sz="1550" dirty="0">
                <a:cs typeface="Times New Roman" panose="02020603050405020304" pitchFamily="18" charset="0"/>
              </a:rPr>
              <a:t>UML diagrams are used to design and visualize the insider threat detection system. </a:t>
            </a:r>
          </a:p>
          <a:p>
            <a:pPr marL="586979" lvl="1" indent="-285750" algn="just">
              <a:lnSpc>
                <a:spcPct val="170000"/>
              </a:lnSpc>
              <a:buSzPct val="90000"/>
              <a:buFont typeface="Wingdings" panose="05000000000000000000" pitchFamily="2" charset="2"/>
              <a:buChar char="q"/>
            </a:pPr>
            <a:r>
              <a:rPr lang="en-US" dirty="0">
                <a:cs typeface="Times New Roman" panose="02020603050405020304" pitchFamily="18" charset="0"/>
              </a:rPr>
              <a:t>Class Diagram </a:t>
            </a:r>
          </a:p>
          <a:p>
            <a:pPr marL="586979" lvl="1" indent="-285750" algn="just">
              <a:lnSpc>
                <a:spcPct val="170000"/>
              </a:lnSpc>
              <a:buSzPct val="90000"/>
              <a:buFont typeface="Wingdings" panose="05000000000000000000" pitchFamily="2" charset="2"/>
              <a:buChar char="q"/>
            </a:pPr>
            <a:r>
              <a:rPr lang="en-US" dirty="0">
                <a:cs typeface="Times New Roman" panose="02020603050405020304" pitchFamily="18" charset="0"/>
              </a:rPr>
              <a:t>Sequence Diagram </a:t>
            </a:r>
          </a:p>
          <a:p>
            <a:pPr marL="586979" lvl="1" indent="-285750" algn="just">
              <a:lnSpc>
                <a:spcPct val="170000"/>
              </a:lnSpc>
              <a:buSzPct val="90000"/>
              <a:buFont typeface="Wingdings" panose="05000000000000000000" pitchFamily="2" charset="2"/>
              <a:buChar char="q"/>
            </a:pPr>
            <a:r>
              <a:rPr lang="en-US" dirty="0">
                <a:cs typeface="Times New Roman" panose="02020603050405020304" pitchFamily="18" charset="0"/>
              </a:rPr>
              <a:t>Collaboration Diagram </a:t>
            </a:r>
          </a:p>
          <a:p>
            <a:pPr marL="586979" lvl="1" indent="-285750" algn="just">
              <a:lnSpc>
                <a:spcPct val="170000"/>
              </a:lnSpc>
              <a:buSzPct val="90000"/>
              <a:buFont typeface="Wingdings" panose="05000000000000000000" pitchFamily="2" charset="2"/>
              <a:buChar char="q"/>
            </a:pPr>
            <a:r>
              <a:rPr lang="en-US" dirty="0">
                <a:cs typeface="Times New Roman" panose="02020603050405020304" pitchFamily="18" charset="0"/>
              </a:rPr>
              <a:t>Deployment Diagram</a:t>
            </a:r>
          </a:p>
          <a:p>
            <a:pPr marL="586979" lvl="1" indent="-285750" algn="just">
              <a:lnSpc>
                <a:spcPct val="170000"/>
              </a:lnSpc>
              <a:buSzPct val="90000"/>
              <a:buFont typeface="Wingdings" panose="05000000000000000000" pitchFamily="2" charset="2"/>
              <a:buChar char="q"/>
            </a:pPr>
            <a:r>
              <a:rPr lang="en-US" dirty="0">
                <a:cs typeface="Times New Roman" panose="02020603050405020304" pitchFamily="18" charset="0"/>
              </a:rPr>
              <a:t>Activity Diagram </a:t>
            </a:r>
          </a:p>
          <a:p>
            <a:pPr marL="586979" lvl="1" indent="-285750" algn="just">
              <a:lnSpc>
                <a:spcPct val="170000"/>
              </a:lnSpc>
              <a:buSzPct val="90000"/>
              <a:buFont typeface="Wingdings" panose="05000000000000000000" pitchFamily="2" charset="2"/>
              <a:buChar char="q"/>
            </a:pPr>
            <a:r>
              <a:rPr lang="en-US" dirty="0"/>
              <a:t> Use Case Diagram</a:t>
            </a:r>
            <a:endParaRPr lang="en-IN" dirty="0"/>
          </a:p>
        </p:txBody>
      </p:sp>
      <p:sp>
        <p:nvSpPr>
          <p:cNvPr id="3" name="Title 2">
            <a:extLst>
              <a:ext uri="{FF2B5EF4-FFF2-40B4-BE49-F238E27FC236}">
                <a16:creationId xmlns:a16="http://schemas.microsoft.com/office/drawing/2014/main" id="{F957EACD-36AA-A3E1-2048-C5B3502C69CE}"/>
              </a:ext>
            </a:extLst>
          </p:cNvPr>
          <p:cNvSpPr>
            <a:spLocks noGrp="1"/>
          </p:cNvSpPr>
          <p:nvPr>
            <p:ph type="title"/>
          </p:nvPr>
        </p:nvSpPr>
        <p:spPr>
          <a:xfrm>
            <a:off x="1024576" y="127978"/>
            <a:ext cx="6599246" cy="479910"/>
          </a:xfrm>
        </p:spPr>
        <p:txBody>
          <a:bodyPr/>
          <a:lstStyle/>
          <a:p>
            <a:r>
              <a:rPr lang="en-IN" dirty="0"/>
              <a:t>                            UML DIAGRAMS</a:t>
            </a:r>
          </a:p>
        </p:txBody>
      </p:sp>
      <p:pic>
        <p:nvPicPr>
          <p:cNvPr id="4" name="Picture 3">
            <a:extLst>
              <a:ext uri="{FF2B5EF4-FFF2-40B4-BE49-F238E27FC236}">
                <a16:creationId xmlns:a16="http://schemas.microsoft.com/office/drawing/2014/main" id="{F996B4FE-F25A-A140-145A-7340918B5DB1}"/>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1210614" cy="843566"/>
          </a:xfrm>
          <a:prstGeom prst="rect">
            <a:avLst/>
          </a:prstGeom>
          <a:noFill/>
          <a:ln>
            <a:noFill/>
          </a:ln>
        </p:spPr>
      </p:pic>
    </p:spTree>
    <p:extLst>
      <p:ext uri="{BB962C8B-B14F-4D97-AF65-F5344CB8AC3E}">
        <p14:creationId xmlns:p14="http://schemas.microsoft.com/office/powerpoint/2010/main" val="1410220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0B462A2-51BF-3434-F34C-8DFFEB841C71}"/>
              </a:ext>
            </a:extLst>
          </p:cNvPr>
          <p:cNvSpPr>
            <a:spLocks noGrp="1"/>
          </p:cNvSpPr>
          <p:nvPr>
            <p:ph idx="1"/>
          </p:nvPr>
        </p:nvSpPr>
        <p:spPr>
          <a:xfrm>
            <a:off x="160256" y="843566"/>
            <a:ext cx="8719584" cy="5892895"/>
          </a:xfrm>
        </p:spPr>
        <p:txBody>
          <a:bodyPr>
            <a:noAutofit/>
          </a:bodyPr>
          <a:lstStyle/>
          <a:p>
            <a:pPr algn="just">
              <a:lnSpc>
                <a:spcPct val="150000"/>
              </a:lnSpc>
              <a:buSzPct val="100000"/>
              <a:buFont typeface="Wingdings" pitchFamily="2" charset="2"/>
              <a:buChar char="v"/>
            </a:pPr>
            <a:r>
              <a:rPr lang="en-US" sz="1100" dirty="0"/>
              <a:t>   ABSTRACT</a:t>
            </a:r>
          </a:p>
          <a:p>
            <a:pPr algn="just">
              <a:lnSpc>
                <a:spcPct val="150000"/>
              </a:lnSpc>
              <a:buSzPct val="100000"/>
              <a:buFont typeface="Wingdings" pitchFamily="2" charset="2"/>
              <a:buChar char="v"/>
            </a:pPr>
            <a:r>
              <a:rPr lang="en-US" sz="1100" dirty="0"/>
              <a:t>  INTRODUCTION</a:t>
            </a:r>
          </a:p>
          <a:p>
            <a:pPr algn="just">
              <a:lnSpc>
                <a:spcPct val="150000"/>
              </a:lnSpc>
              <a:buSzPct val="100000"/>
              <a:buFont typeface="Wingdings" pitchFamily="2" charset="2"/>
              <a:buChar char="v"/>
            </a:pPr>
            <a:r>
              <a:rPr lang="en-US" sz="1100" dirty="0"/>
              <a:t>   PROBLEM STATEMENT</a:t>
            </a:r>
          </a:p>
          <a:p>
            <a:pPr algn="just">
              <a:lnSpc>
                <a:spcPct val="150000"/>
              </a:lnSpc>
              <a:buSzPct val="100000"/>
              <a:buFont typeface="Wingdings" pitchFamily="2" charset="2"/>
              <a:buChar char="v"/>
            </a:pPr>
            <a:r>
              <a:rPr lang="en-US" sz="1100" dirty="0"/>
              <a:t>   EXISTING  SYSTEM</a:t>
            </a:r>
          </a:p>
          <a:p>
            <a:pPr algn="just">
              <a:lnSpc>
                <a:spcPct val="150000"/>
              </a:lnSpc>
              <a:buSzPct val="100000"/>
              <a:buFont typeface="Wingdings" pitchFamily="2" charset="2"/>
              <a:buChar char="v"/>
            </a:pPr>
            <a:r>
              <a:rPr lang="en-US" sz="1100" dirty="0"/>
              <a:t>   PROPOSED SYSTEM</a:t>
            </a:r>
          </a:p>
          <a:p>
            <a:pPr algn="just">
              <a:lnSpc>
                <a:spcPct val="150000"/>
              </a:lnSpc>
              <a:buSzPct val="100000"/>
              <a:buFont typeface="Wingdings" pitchFamily="2" charset="2"/>
              <a:buChar char="v"/>
            </a:pPr>
            <a:r>
              <a:rPr lang="en-US" sz="1100" dirty="0"/>
              <a:t>   SOFTWARE REQUIREMENTS</a:t>
            </a:r>
          </a:p>
          <a:p>
            <a:pPr algn="just">
              <a:lnSpc>
                <a:spcPct val="150000"/>
              </a:lnSpc>
              <a:buSzPct val="100000"/>
              <a:buFont typeface="Wingdings" pitchFamily="2" charset="2"/>
              <a:buChar char="v"/>
            </a:pPr>
            <a:r>
              <a:rPr lang="en-US" sz="1100" dirty="0"/>
              <a:t>   HARDWARE REQUIREMENTS</a:t>
            </a:r>
          </a:p>
          <a:p>
            <a:pPr algn="just">
              <a:lnSpc>
                <a:spcPct val="150000"/>
              </a:lnSpc>
              <a:buSzPct val="100000"/>
              <a:buFont typeface="Wingdings" pitchFamily="2" charset="2"/>
              <a:buChar char="v"/>
            </a:pPr>
            <a:r>
              <a:rPr lang="en-US" sz="1100" dirty="0"/>
              <a:t>   MODULES</a:t>
            </a:r>
          </a:p>
          <a:p>
            <a:pPr algn="just">
              <a:lnSpc>
                <a:spcPct val="150000"/>
              </a:lnSpc>
              <a:buSzPct val="100000"/>
              <a:buFont typeface="Wingdings" pitchFamily="2" charset="2"/>
              <a:buChar char="v"/>
            </a:pPr>
            <a:r>
              <a:rPr lang="en-US" sz="1100" dirty="0"/>
              <a:t>   UML DIAGRAMS</a:t>
            </a:r>
          </a:p>
          <a:p>
            <a:pPr algn="just">
              <a:lnSpc>
                <a:spcPct val="150000"/>
              </a:lnSpc>
              <a:buSzPct val="100000"/>
              <a:buFont typeface="Wingdings" pitchFamily="2" charset="2"/>
              <a:buChar char="v"/>
            </a:pPr>
            <a:r>
              <a:rPr lang="en-US" sz="1100" dirty="0"/>
              <a:t>   TESTING</a:t>
            </a:r>
          </a:p>
          <a:p>
            <a:pPr algn="just">
              <a:lnSpc>
                <a:spcPct val="150000"/>
              </a:lnSpc>
              <a:buSzPct val="100000"/>
              <a:buFont typeface="Wingdings" pitchFamily="2" charset="2"/>
              <a:buChar char="v"/>
            </a:pPr>
            <a:r>
              <a:rPr lang="en-US" sz="1100" dirty="0"/>
              <a:t>   SCREENSHOTS</a:t>
            </a:r>
          </a:p>
          <a:p>
            <a:pPr algn="just">
              <a:lnSpc>
                <a:spcPct val="150000"/>
              </a:lnSpc>
              <a:buSzPct val="100000"/>
              <a:buFont typeface="Wingdings" pitchFamily="2" charset="2"/>
              <a:buChar char="v"/>
            </a:pPr>
            <a:r>
              <a:rPr lang="en-US" sz="1100" dirty="0"/>
              <a:t>   CONCLUSION</a:t>
            </a:r>
          </a:p>
          <a:p>
            <a:pPr algn="just">
              <a:lnSpc>
                <a:spcPct val="150000"/>
              </a:lnSpc>
              <a:buSzPct val="100000"/>
              <a:buFont typeface="Wingdings" pitchFamily="2" charset="2"/>
              <a:buChar char="v"/>
            </a:pPr>
            <a:r>
              <a:rPr lang="en-IN" sz="1100" dirty="0"/>
              <a:t>   REFERENCES</a:t>
            </a:r>
            <a:endParaRPr lang="en-US" sz="1100" dirty="0"/>
          </a:p>
          <a:p>
            <a:pPr algn="just">
              <a:lnSpc>
                <a:spcPct val="150000"/>
              </a:lnSpc>
              <a:buSzPct val="100000"/>
              <a:buFont typeface="Wingdings" pitchFamily="2" charset="2"/>
              <a:buChar char="v"/>
            </a:pPr>
            <a:endParaRPr lang="en-US" sz="1100" dirty="0"/>
          </a:p>
          <a:p>
            <a:pPr algn="just">
              <a:lnSpc>
                <a:spcPct val="150000"/>
              </a:lnSpc>
              <a:buSzPct val="100000"/>
              <a:buNone/>
            </a:pPr>
            <a:endParaRPr lang="en-US" sz="1100" dirty="0"/>
          </a:p>
        </p:txBody>
      </p:sp>
      <p:sp>
        <p:nvSpPr>
          <p:cNvPr id="3" name="Title 2">
            <a:extLst>
              <a:ext uri="{FF2B5EF4-FFF2-40B4-BE49-F238E27FC236}">
                <a16:creationId xmlns:a16="http://schemas.microsoft.com/office/drawing/2014/main" id="{4511DE55-BDAC-70EA-1D67-B31593DCEDC2}"/>
              </a:ext>
            </a:extLst>
          </p:cNvPr>
          <p:cNvSpPr>
            <a:spLocks noGrp="1"/>
          </p:cNvSpPr>
          <p:nvPr>
            <p:ph type="title"/>
          </p:nvPr>
        </p:nvSpPr>
        <p:spPr/>
        <p:txBody>
          <a:bodyPr/>
          <a:lstStyle/>
          <a:p>
            <a:pPr algn="ctr"/>
            <a:r>
              <a:rPr lang="en-US" dirty="0"/>
              <a:t>CONTENTS</a:t>
            </a:r>
            <a:endParaRPr lang="en-IN" dirty="0"/>
          </a:p>
        </p:txBody>
      </p:sp>
      <p:pic>
        <p:nvPicPr>
          <p:cNvPr id="4" name="Picture 3">
            <a:extLst>
              <a:ext uri="{FF2B5EF4-FFF2-40B4-BE49-F238E27FC236}">
                <a16:creationId xmlns:a16="http://schemas.microsoft.com/office/drawing/2014/main" id="{0CA56A96-C764-7621-EB3C-DE3BB2B511E2}"/>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1210614" cy="843566"/>
          </a:xfrm>
          <a:prstGeom prst="rect">
            <a:avLst/>
          </a:prstGeom>
          <a:noFill/>
          <a:ln>
            <a:noFill/>
          </a:ln>
        </p:spPr>
      </p:pic>
      <p:pic>
        <p:nvPicPr>
          <p:cNvPr id="5" name="Picture 4">
            <a:extLst>
              <a:ext uri="{FF2B5EF4-FFF2-40B4-BE49-F238E27FC236}">
                <a16:creationId xmlns:a16="http://schemas.microsoft.com/office/drawing/2014/main" id="{9F7D7EBD-6A14-3017-6D90-7583BE24BF52}"/>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1"/>
            <a:ext cx="1236372" cy="965915"/>
          </a:xfrm>
          <a:prstGeom prst="rect">
            <a:avLst/>
          </a:prstGeom>
          <a:noFill/>
          <a:ln>
            <a:noFill/>
          </a:ln>
        </p:spPr>
      </p:pic>
    </p:spTree>
    <p:extLst>
      <p:ext uri="{BB962C8B-B14F-4D97-AF65-F5344CB8AC3E}">
        <p14:creationId xmlns:p14="http://schemas.microsoft.com/office/powerpoint/2010/main" val="645711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5BB8806-51E1-6EB5-AC94-D81644432400}"/>
              </a:ext>
            </a:extLst>
          </p:cNvPr>
          <p:cNvSpPr>
            <a:spLocks noGrp="1"/>
          </p:cNvSpPr>
          <p:nvPr>
            <p:ph type="title"/>
          </p:nvPr>
        </p:nvSpPr>
        <p:spPr>
          <a:xfrm>
            <a:off x="628650" y="21154"/>
            <a:ext cx="6599246" cy="712270"/>
          </a:xfrm>
        </p:spPr>
        <p:txBody>
          <a:bodyPr/>
          <a:lstStyle/>
          <a:p>
            <a:r>
              <a:rPr lang="en-US" sz="2200" b="1" dirty="0">
                <a:solidFill>
                  <a:srgbClr val="C00000"/>
                </a:solidFill>
              </a:rPr>
              <a:t>                                   CLASS DIAGRAM</a:t>
            </a:r>
            <a:endParaRPr lang="en-IN" dirty="0"/>
          </a:p>
        </p:txBody>
      </p:sp>
      <p:pic>
        <p:nvPicPr>
          <p:cNvPr id="11" name="Content Placeholder 10">
            <a:extLst>
              <a:ext uri="{FF2B5EF4-FFF2-40B4-BE49-F238E27FC236}">
                <a16:creationId xmlns:a16="http://schemas.microsoft.com/office/drawing/2014/main" id="{F312EDC4-2246-21C5-457E-CCAC758B9071}"/>
              </a:ext>
            </a:extLst>
          </p:cNvPr>
          <p:cNvPicPr>
            <a:picLocks noGrp="1" noChangeAspect="1"/>
          </p:cNvPicPr>
          <p:nvPr>
            <p:ph idx="1"/>
          </p:nvPr>
        </p:nvPicPr>
        <p:blipFill>
          <a:blip r:embed="rId2"/>
          <a:stretch>
            <a:fillRect/>
          </a:stretch>
        </p:blipFill>
        <p:spPr>
          <a:xfrm>
            <a:off x="2065906" y="922130"/>
            <a:ext cx="4368244" cy="5471597"/>
          </a:xfrm>
        </p:spPr>
      </p:pic>
      <p:pic>
        <p:nvPicPr>
          <p:cNvPr id="2" name="Picture 1">
            <a:extLst>
              <a:ext uri="{FF2B5EF4-FFF2-40B4-BE49-F238E27FC236}">
                <a16:creationId xmlns:a16="http://schemas.microsoft.com/office/drawing/2014/main" id="{5CB2FC62-0AFD-EE61-5BB8-C61072AFD56D}"/>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6439"/>
            <a:ext cx="1210614" cy="843566"/>
          </a:xfrm>
          <a:prstGeom prst="rect">
            <a:avLst/>
          </a:prstGeom>
          <a:noFill/>
          <a:ln>
            <a:noFill/>
          </a:ln>
        </p:spPr>
      </p:pic>
      <p:pic>
        <p:nvPicPr>
          <p:cNvPr id="4" name="Picture 3">
            <a:extLst>
              <a:ext uri="{FF2B5EF4-FFF2-40B4-BE49-F238E27FC236}">
                <a16:creationId xmlns:a16="http://schemas.microsoft.com/office/drawing/2014/main" id="{668C49F6-EC7A-7E84-335B-09C8BE309EB4}"/>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1"/>
            <a:ext cx="1236372" cy="965915"/>
          </a:xfrm>
          <a:prstGeom prst="rect">
            <a:avLst/>
          </a:prstGeom>
          <a:noFill/>
          <a:ln>
            <a:noFill/>
          </a:ln>
        </p:spPr>
      </p:pic>
    </p:spTree>
    <p:extLst>
      <p:ext uri="{BB962C8B-B14F-4D97-AF65-F5344CB8AC3E}">
        <p14:creationId xmlns:p14="http://schemas.microsoft.com/office/powerpoint/2010/main" val="185227973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B6A5011-E38F-62F3-9E48-FC7AE0488AF6}"/>
              </a:ext>
            </a:extLst>
          </p:cNvPr>
          <p:cNvSpPr>
            <a:spLocks noGrp="1"/>
          </p:cNvSpPr>
          <p:nvPr>
            <p:ph type="title"/>
          </p:nvPr>
        </p:nvSpPr>
        <p:spPr>
          <a:xfrm>
            <a:off x="628650" y="0"/>
            <a:ext cx="6599246" cy="733424"/>
          </a:xfrm>
        </p:spPr>
        <p:txBody>
          <a:bodyPr/>
          <a:lstStyle/>
          <a:p>
            <a:r>
              <a:rPr lang="en-US" sz="2200" b="1" dirty="0">
                <a:solidFill>
                  <a:srgbClr val="C00000"/>
                </a:solidFill>
              </a:rPr>
              <a:t>                           SEQUENCE DIAGRAM</a:t>
            </a:r>
            <a:endParaRPr lang="en-IN" dirty="0"/>
          </a:p>
        </p:txBody>
      </p:sp>
      <p:pic>
        <p:nvPicPr>
          <p:cNvPr id="8" name="Content Placeholder 7">
            <a:extLst>
              <a:ext uri="{FF2B5EF4-FFF2-40B4-BE49-F238E27FC236}">
                <a16:creationId xmlns:a16="http://schemas.microsoft.com/office/drawing/2014/main" id="{B9519564-44CF-75ED-1D7F-694B3F89A43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10874" y="1143000"/>
            <a:ext cx="6722252" cy="4572000"/>
          </a:xfrm>
        </p:spPr>
      </p:pic>
      <p:pic>
        <p:nvPicPr>
          <p:cNvPr id="2" name="Picture 1">
            <a:extLst>
              <a:ext uri="{FF2B5EF4-FFF2-40B4-BE49-F238E27FC236}">
                <a16:creationId xmlns:a16="http://schemas.microsoft.com/office/drawing/2014/main" id="{AAB02777-5E3F-59BE-0D76-ABCA04C5FD01}"/>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0"/>
            <a:ext cx="1210614" cy="843566"/>
          </a:xfrm>
          <a:prstGeom prst="rect">
            <a:avLst/>
          </a:prstGeom>
          <a:noFill/>
          <a:ln>
            <a:noFill/>
          </a:ln>
        </p:spPr>
      </p:pic>
      <p:pic>
        <p:nvPicPr>
          <p:cNvPr id="4" name="Picture 3">
            <a:extLst>
              <a:ext uri="{FF2B5EF4-FFF2-40B4-BE49-F238E27FC236}">
                <a16:creationId xmlns:a16="http://schemas.microsoft.com/office/drawing/2014/main" id="{B89922F2-4CB1-9A20-74A8-5B5FA754504A}"/>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1"/>
            <a:ext cx="1236372" cy="965915"/>
          </a:xfrm>
          <a:prstGeom prst="rect">
            <a:avLst/>
          </a:prstGeom>
          <a:noFill/>
          <a:ln>
            <a:noFill/>
          </a:ln>
        </p:spPr>
      </p:pic>
    </p:spTree>
    <p:extLst>
      <p:ext uri="{BB962C8B-B14F-4D97-AF65-F5344CB8AC3E}">
        <p14:creationId xmlns:p14="http://schemas.microsoft.com/office/powerpoint/2010/main" val="36685029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3C4F0F0-374C-FEB6-E5F2-49BE753F6049}"/>
              </a:ext>
            </a:extLst>
          </p:cNvPr>
          <p:cNvSpPr>
            <a:spLocks noGrp="1"/>
          </p:cNvSpPr>
          <p:nvPr>
            <p:ph type="title"/>
          </p:nvPr>
        </p:nvSpPr>
        <p:spPr>
          <a:xfrm>
            <a:off x="628650" y="0"/>
            <a:ext cx="6599246" cy="733424"/>
          </a:xfrm>
        </p:spPr>
        <p:txBody>
          <a:bodyPr/>
          <a:lstStyle/>
          <a:p>
            <a:r>
              <a:rPr lang="en-US" sz="2200" b="1" dirty="0">
                <a:solidFill>
                  <a:srgbClr val="C00000"/>
                </a:solidFill>
              </a:rPr>
              <a:t>                    COLLABORATION DIAGRAM</a:t>
            </a:r>
            <a:endParaRPr lang="en-IN" dirty="0"/>
          </a:p>
        </p:txBody>
      </p:sp>
      <p:pic>
        <p:nvPicPr>
          <p:cNvPr id="22" name="Content Placeholder 21">
            <a:extLst>
              <a:ext uri="{FF2B5EF4-FFF2-40B4-BE49-F238E27FC236}">
                <a16:creationId xmlns:a16="http://schemas.microsoft.com/office/drawing/2014/main" id="{AD33EDB6-C6C5-6162-C009-A8B04A7438AF}"/>
              </a:ext>
            </a:extLst>
          </p:cNvPr>
          <p:cNvPicPr>
            <a:picLocks noGrp="1" noChangeAspect="1"/>
          </p:cNvPicPr>
          <p:nvPr>
            <p:ph idx="1"/>
          </p:nvPr>
        </p:nvPicPr>
        <p:blipFill>
          <a:blip r:embed="rId2"/>
          <a:stretch>
            <a:fillRect/>
          </a:stretch>
        </p:blipFill>
        <p:spPr>
          <a:xfrm>
            <a:off x="1031180" y="1284668"/>
            <a:ext cx="6422096" cy="4572000"/>
          </a:xfrm>
        </p:spPr>
      </p:pic>
      <p:pic>
        <p:nvPicPr>
          <p:cNvPr id="2" name="Picture 1">
            <a:extLst>
              <a:ext uri="{FF2B5EF4-FFF2-40B4-BE49-F238E27FC236}">
                <a16:creationId xmlns:a16="http://schemas.microsoft.com/office/drawing/2014/main" id="{3E9CD099-4950-CF7F-C3B7-5F0DFCA3F7AD}"/>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0"/>
            <a:ext cx="1210614" cy="843566"/>
          </a:xfrm>
          <a:prstGeom prst="rect">
            <a:avLst/>
          </a:prstGeom>
          <a:noFill/>
          <a:ln>
            <a:noFill/>
          </a:ln>
        </p:spPr>
      </p:pic>
    </p:spTree>
    <p:extLst>
      <p:ext uri="{BB962C8B-B14F-4D97-AF65-F5344CB8AC3E}">
        <p14:creationId xmlns:p14="http://schemas.microsoft.com/office/powerpoint/2010/main" val="218497113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61C62C6-5F42-F8D6-829C-BB8B7A5416DA}"/>
              </a:ext>
            </a:extLst>
          </p:cNvPr>
          <p:cNvSpPr>
            <a:spLocks noGrp="1"/>
          </p:cNvSpPr>
          <p:nvPr>
            <p:ph type="title"/>
          </p:nvPr>
        </p:nvSpPr>
        <p:spPr>
          <a:xfrm>
            <a:off x="628650" y="0"/>
            <a:ext cx="6599246" cy="733424"/>
          </a:xfrm>
        </p:spPr>
        <p:txBody>
          <a:bodyPr/>
          <a:lstStyle/>
          <a:p>
            <a:r>
              <a:rPr lang="en-US" sz="2200" b="1" dirty="0">
                <a:solidFill>
                  <a:srgbClr val="C00000"/>
                </a:solidFill>
              </a:rPr>
              <a:t>                        DEPLOYMENT DIAGRAM</a:t>
            </a:r>
            <a:endParaRPr lang="en-IN" dirty="0"/>
          </a:p>
        </p:txBody>
      </p:sp>
      <p:pic>
        <p:nvPicPr>
          <p:cNvPr id="4" name="Content Placeholder 3">
            <a:extLst>
              <a:ext uri="{FF2B5EF4-FFF2-40B4-BE49-F238E27FC236}">
                <a16:creationId xmlns:a16="http://schemas.microsoft.com/office/drawing/2014/main" id="{94A79C97-67E4-FD99-3787-86FD2564135E}"/>
              </a:ext>
            </a:extLst>
          </p:cNvPr>
          <p:cNvPicPr>
            <a:picLocks noGrp="1" noChangeAspect="1"/>
          </p:cNvPicPr>
          <p:nvPr>
            <p:ph idx="1"/>
          </p:nvPr>
        </p:nvPicPr>
        <p:blipFill>
          <a:blip r:embed="rId2"/>
          <a:stretch>
            <a:fillRect/>
          </a:stretch>
        </p:blipFill>
        <p:spPr>
          <a:xfrm>
            <a:off x="783719" y="1143000"/>
            <a:ext cx="6803829" cy="4572000"/>
          </a:xfrm>
          <a:prstGeom prst="rect">
            <a:avLst/>
          </a:prstGeom>
        </p:spPr>
      </p:pic>
      <p:pic>
        <p:nvPicPr>
          <p:cNvPr id="2" name="Picture 1">
            <a:extLst>
              <a:ext uri="{FF2B5EF4-FFF2-40B4-BE49-F238E27FC236}">
                <a16:creationId xmlns:a16="http://schemas.microsoft.com/office/drawing/2014/main" id="{DCED3582-CA0D-85D2-F0DB-251DD6BEB52E}"/>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0"/>
            <a:ext cx="1210614" cy="843566"/>
          </a:xfrm>
          <a:prstGeom prst="rect">
            <a:avLst/>
          </a:prstGeom>
          <a:noFill/>
          <a:ln>
            <a:noFill/>
          </a:ln>
        </p:spPr>
      </p:pic>
      <p:pic>
        <p:nvPicPr>
          <p:cNvPr id="6" name="Picture 5">
            <a:extLst>
              <a:ext uri="{FF2B5EF4-FFF2-40B4-BE49-F238E27FC236}">
                <a16:creationId xmlns:a16="http://schemas.microsoft.com/office/drawing/2014/main" id="{3A42A6F5-04AA-8A46-3B1C-8DC8623227C2}"/>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1"/>
            <a:ext cx="1236372" cy="965915"/>
          </a:xfrm>
          <a:prstGeom prst="rect">
            <a:avLst/>
          </a:prstGeom>
          <a:noFill/>
          <a:ln>
            <a:noFill/>
          </a:ln>
        </p:spPr>
      </p:pic>
    </p:spTree>
    <p:extLst>
      <p:ext uri="{BB962C8B-B14F-4D97-AF65-F5344CB8AC3E}">
        <p14:creationId xmlns:p14="http://schemas.microsoft.com/office/powerpoint/2010/main" val="214486904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09E0F62-76ED-105D-FF85-B5A5A0672B4B}"/>
              </a:ext>
            </a:extLst>
          </p:cNvPr>
          <p:cNvSpPr>
            <a:spLocks noGrp="1"/>
          </p:cNvSpPr>
          <p:nvPr>
            <p:ph type="title"/>
          </p:nvPr>
        </p:nvSpPr>
        <p:spPr>
          <a:xfrm>
            <a:off x="628650" y="70834"/>
            <a:ext cx="6599246" cy="662590"/>
          </a:xfrm>
        </p:spPr>
        <p:txBody>
          <a:bodyPr/>
          <a:lstStyle/>
          <a:p>
            <a:r>
              <a:rPr lang="en-US" sz="2200" b="1" dirty="0">
                <a:solidFill>
                  <a:srgbClr val="C00000"/>
                </a:solidFill>
              </a:rPr>
              <a:t>                             ACTIVITY DIAGRAM</a:t>
            </a:r>
            <a:endParaRPr lang="en-IN" dirty="0"/>
          </a:p>
        </p:txBody>
      </p:sp>
      <p:pic>
        <p:nvPicPr>
          <p:cNvPr id="8" name="Content Placeholder 7">
            <a:extLst>
              <a:ext uri="{FF2B5EF4-FFF2-40B4-BE49-F238E27FC236}">
                <a16:creationId xmlns:a16="http://schemas.microsoft.com/office/drawing/2014/main" id="{C0A61E43-823E-EB06-14C8-AE362A5E1D2C}"/>
              </a:ext>
            </a:extLst>
          </p:cNvPr>
          <p:cNvPicPr>
            <a:picLocks noGrp="1" noChangeAspect="1"/>
          </p:cNvPicPr>
          <p:nvPr>
            <p:ph idx="1"/>
          </p:nvPr>
        </p:nvPicPr>
        <p:blipFill>
          <a:blip r:embed="rId2"/>
          <a:stretch>
            <a:fillRect/>
          </a:stretch>
        </p:blipFill>
        <p:spPr>
          <a:xfrm>
            <a:off x="2452304" y="733424"/>
            <a:ext cx="3967814" cy="5783286"/>
          </a:xfrm>
        </p:spPr>
      </p:pic>
      <p:pic>
        <p:nvPicPr>
          <p:cNvPr id="2" name="Picture 1">
            <a:extLst>
              <a:ext uri="{FF2B5EF4-FFF2-40B4-BE49-F238E27FC236}">
                <a16:creationId xmlns:a16="http://schemas.microsoft.com/office/drawing/2014/main" id="{308B90B6-AA92-0AC6-23FE-7AF95C65AEDE}"/>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0"/>
            <a:ext cx="1210614" cy="843566"/>
          </a:xfrm>
          <a:prstGeom prst="rect">
            <a:avLst/>
          </a:prstGeom>
          <a:noFill/>
          <a:ln>
            <a:noFill/>
          </a:ln>
        </p:spPr>
      </p:pic>
      <p:pic>
        <p:nvPicPr>
          <p:cNvPr id="4" name="Picture 3">
            <a:extLst>
              <a:ext uri="{FF2B5EF4-FFF2-40B4-BE49-F238E27FC236}">
                <a16:creationId xmlns:a16="http://schemas.microsoft.com/office/drawing/2014/main" id="{76F0ECAD-5105-D7D4-C6BA-2130A416377C}"/>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1"/>
            <a:ext cx="1236372" cy="965915"/>
          </a:xfrm>
          <a:prstGeom prst="rect">
            <a:avLst/>
          </a:prstGeom>
          <a:noFill/>
          <a:ln>
            <a:noFill/>
          </a:ln>
        </p:spPr>
      </p:pic>
    </p:spTree>
    <p:extLst>
      <p:ext uri="{BB962C8B-B14F-4D97-AF65-F5344CB8AC3E}">
        <p14:creationId xmlns:p14="http://schemas.microsoft.com/office/powerpoint/2010/main" val="82144314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1D95DA-4909-6204-32F8-BEA80BF14B2B}"/>
              </a:ext>
            </a:extLst>
          </p:cNvPr>
          <p:cNvSpPr>
            <a:spLocks noGrp="1"/>
          </p:cNvSpPr>
          <p:nvPr>
            <p:ph type="title"/>
          </p:nvPr>
        </p:nvSpPr>
        <p:spPr/>
        <p:txBody>
          <a:bodyPr/>
          <a:lstStyle/>
          <a:p>
            <a:r>
              <a:rPr lang="en-IN" dirty="0"/>
              <a:t>                          USECASE DIAGRAM</a:t>
            </a:r>
          </a:p>
        </p:txBody>
      </p:sp>
      <p:pic>
        <p:nvPicPr>
          <p:cNvPr id="12" name="Content Placeholder 11">
            <a:extLst>
              <a:ext uri="{FF2B5EF4-FFF2-40B4-BE49-F238E27FC236}">
                <a16:creationId xmlns:a16="http://schemas.microsoft.com/office/drawing/2014/main" id="{8EE296EB-6E73-DD5B-82CC-5D34BC876E24}"/>
              </a:ext>
            </a:extLst>
          </p:cNvPr>
          <p:cNvPicPr>
            <a:picLocks noGrp="1" noChangeAspect="1"/>
          </p:cNvPicPr>
          <p:nvPr>
            <p:ph idx="1"/>
          </p:nvPr>
        </p:nvPicPr>
        <p:blipFill>
          <a:blip r:embed="rId2"/>
          <a:stretch>
            <a:fillRect/>
          </a:stretch>
        </p:blipFill>
        <p:spPr>
          <a:xfrm>
            <a:off x="1163074" y="923027"/>
            <a:ext cx="6817852" cy="5054521"/>
          </a:xfrm>
        </p:spPr>
      </p:pic>
      <p:pic>
        <p:nvPicPr>
          <p:cNvPr id="2" name="Picture 1">
            <a:extLst>
              <a:ext uri="{FF2B5EF4-FFF2-40B4-BE49-F238E27FC236}">
                <a16:creationId xmlns:a16="http://schemas.microsoft.com/office/drawing/2014/main" id="{924BF6D8-5B2A-3323-CF84-E73512387EFB}"/>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0"/>
            <a:ext cx="1210614" cy="843566"/>
          </a:xfrm>
          <a:prstGeom prst="rect">
            <a:avLst/>
          </a:prstGeom>
          <a:noFill/>
          <a:ln>
            <a:noFill/>
          </a:ln>
        </p:spPr>
      </p:pic>
      <p:pic>
        <p:nvPicPr>
          <p:cNvPr id="4" name="Picture 3">
            <a:extLst>
              <a:ext uri="{FF2B5EF4-FFF2-40B4-BE49-F238E27FC236}">
                <a16:creationId xmlns:a16="http://schemas.microsoft.com/office/drawing/2014/main" id="{2AA7418B-66C7-B075-E1AB-9CEA7FE4D674}"/>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1"/>
            <a:ext cx="1236372" cy="965915"/>
          </a:xfrm>
          <a:prstGeom prst="rect">
            <a:avLst/>
          </a:prstGeom>
          <a:noFill/>
          <a:ln>
            <a:noFill/>
          </a:ln>
        </p:spPr>
      </p:pic>
    </p:spTree>
    <p:extLst>
      <p:ext uri="{BB962C8B-B14F-4D97-AF65-F5344CB8AC3E}">
        <p14:creationId xmlns:p14="http://schemas.microsoft.com/office/powerpoint/2010/main" val="201306608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39148" y="923027"/>
            <a:ext cx="8786191" cy="5722471"/>
          </a:xfrm>
        </p:spPr>
        <p:txBody>
          <a:bodyPr>
            <a:normAutofit/>
          </a:bodyPr>
          <a:lstStyle/>
          <a:p>
            <a:r>
              <a:rPr lang="en-US" sz="1600" b="1" dirty="0"/>
              <a:t>Unit Testing:</a:t>
            </a:r>
          </a:p>
          <a:p>
            <a:pPr marL="285750" indent="-285750" algn="just">
              <a:lnSpc>
                <a:spcPct val="160000"/>
              </a:lnSpc>
              <a:buSzPct val="90000"/>
              <a:buFont typeface="Wingdings" panose="05000000000000000000" pitchFamily="2" charset="2"/>
              <a:buChar char="Ø"/>
            </a:pPr>
            <a:r>
              <a:rPr lang="en-US" sz="1600" dirty="0"/>
              <a:t>Unit testing for the </a:t>
            </a:r>
            <a:r>
              <a:rPr lang="en-US" sz="1600" dirty="0" err="1"/>
              <a:t>AugmentED</a:t>
            </a:r>
            <a:r>
              <a:rPr lang="en-US" sz="1600" dirty="0"/>
              <a:t> project focuses on validating each module independently to ensure reliable performance. </a:t>
            </a:r>
          </a:p>
          <a:p>
            <a:pPr marL="285750" indent="-285750" algn="just">
              <a:lnSpc>
                <a:spcPct val="160000"/>
              </a:lnSpc>
              <a:buSzPct val="90000"/>
              <a:buFont typeface="Wingdings" panose="05000000000000000000" pitchFamily="2" charset="2"/>
              <a:buChar char="Ø"/>
            </a:pPr>
            <a:r>
              <a:rPr lang="en-US" sz="1600" dirty="0"/>
              <a:t>Behavioral Analysis Module tests focus on data preprocessing, feature extraction, and LSTM-based behavior detection. </a:t>
            </a:r>
          </a:p>
          <a:p>
            <a:pPr marL="285750" indent="-285750" algn="just">
              <a:lnSpc>
                <a:spcPct val="160000"/>
              </a:lnSpc>
              <a:buSzPct val="90000"/>
              <a:buFont typeface="Wingdings" panose="05000000000000000000" pitchFamily="2" charset="2"/>
              <a:buChar char="Ø"/>
            </a:pPr>
            <a:r>
              <a:rPr lang="en-US" sz="1600" dirty="0"/>
              <a:t>Prediction Module is validated for training accuracy and consistent classification across various datasets. </a:t>
            </a:r>
          </a:p>
          <a:p>
            <a:pPr marL="285750" indent="-285750" algn="just">
              <a:lnSpc>
                <a:spcPct val="160000"/>
              </a:lnSpc>
              <a:buSzPct val="90000"/>
              <a:buFont typeface="Wingdings" panose="05000000000000000000" pitchFamily="2" charset="2"/>
              <a:buChar char="Ø"/>
            </a:pPr>
            <a:r>
              <a:rPr lang="en-US" sz="1600" dirty="0"/>
              <a:t>Feedback Module checks include feedback generation, visual correctness, and UI responsiveness. </a:t>
            </a:r>
          </a:p>
          <a:p>
            <a:pPr marL="285750" indent="-285750" algn="just">
              <a:lnSpc>
                <a:spcPct val="160000"/>
              </a:lnSpc>
              <a:buSzPct val="90000"/>
              <a:buFont typeface="Wingdings" panose="05000000000000000000" pitchFamily="2" charset="2"/>
              <a:buChar char="Ø"/>
            </a:pPr>
            <a:r>
              <a:rPr lang="en-US" sz="1600" dirty="0"/>
              <a:t>Mock datasets and automated scripts ensure robustness, handling edge cases and verifying metrics like precision, recall, and F1-score.</a:t>
            </a:r>
          </a:p>
        </p:txBody>
      </p:sp>
      <p:sp>
        <p:nvSpPr>
          <p:cNvPr id="3" name="Title 2"/>
          <p:cNvSpPr>
            <a:spLocks noGrp="1"/>
          </p:cNvSpPr>
          <p:nvPr>
            <p:ph type="title"/>
          </p:nvPr>
        </p:nvSpPr>
        <p:spPr>
          <a:xfrm>
            <a:off x="1024576" y="80899"/>
            <a:ext cx="6599246" cy="479910"/>
          </a:xfrm>
        </p:spPr>
        <p:txBody>
          <a:bodyPr/>
          <a:lstStyle/>
          <a:p>
            <a:r>
              <a:rPr lang="en-IN" dirty="0"/>
              <a:t>                                    TESTING</a:t>
            </a:r>
          </a:p>
        </p:txBody>
      </p:sp>
      <p:pic>
        <p:nvPicPr>
          <p:cNvPr id="5" name="Picture 4">
            <a:extLst>
              <a:ext uri="{FF2B5EF4-FFF2-40B4-BE49-F238E27FC236}">
                <a16:creationId xmlns:a16="http://schemas.microsoft.com/office/drawing/2014/main" id="{8C8370BF-7907-94CB-9674-2598A1CFF9B1}"/>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1210614" cy="843566"/>
          </a:xfrm>
          <a:prstGeom prst="rect">
            <a:avLst/>
          </a:prstGeom>
          <a:noFill/>
          <a:ln>
            <a:noFill/>
          </a:ln>
        </p:spPr>
      </p:pic>
      <p:pic>
        <p:nvPicPr>
          <p:cNvPr id="6" name="Picture 5">
            <a:extLst>
              <a:ext uri="{FF2B5EF4-FFF2-40B4-BE49-F238E27FC236}">
                <a16:creationId xmlns:a16="http://schemas.microsoft.com/office/drawing/2014/main" id="{93283F0B-827A-1D7C-5FC1-C7A06EE7A2F9}"/>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1"/>
            <a:ext cx="1236372" cy="96591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39148" y="923027"/>
            <a:ext cx="8779565" cy="5444643"/>
          </a:xfrm>
        </p:spPr>
        <p:txBody>
          <a:bodyPr>
            <a:normAutofit/>
          </a:bodyPr>
          <a:lstStyle/>
          <a:p>
            <a:pPr>
              <a:lnSpc>
                <a:spcPct val="150000"/>
              </a:lnSpc>
            </a:pPr>
            <a:r>
              <a:rPr lang="en-US" altLang="en-US" sz="1600" b="1" dirty="0"/>
              <a:t>Integration Testing </a:t>
            </a:r>
            <a:r>
              <a:rPr lang="en-US" sz="1600" b="1" dirty="0"/>
              <a:t>:</a:t>
            </a:r>
          </a:p>
          <a:p>
            <a:pPr marL="285750" indent="-285750">
              <a:lnSpc>
                <a:spcPct val="150000"/>
              </a:lnSpc>
              <a:buSzPct val="90000"/>
              <a:buFont typeface="Wingdings" panose="05000000000000000000" pitchFamily="2" charset="2"/>
              <a:buChar char="Ø"/>
            </a:pPr>
            <a:r>
              <a:rPr lang="en-US" sz="1600" dirty="0"/>
              <a:t>Integration testing ensures seamless interaction among the three </a:t>
            </a:r>
            <a:r>
              <a:rPr lang="en-US" sz="1600" dirty="0" err="1"/>
              <a:t>AugmentED</a:t>
            </a:r>
            <a:r>
              <a:rPr lang="en-US" sz="1600" dirty="0"/>
              <a:t> modules. </a:t>
            </a:r>
          </a:p>
          <a:p>
            <a:pPr marL="285750" indent="-285750">
              <a:lnSpc>
                <a:spcPct val="150000"/>
              </a:lnSpc>
              <a:buSzPct val="90000"/>
              <a:buFont typeface="Wingdings" panose="05000000000000000000" pitchFamily="2" charset="2"/>
              <a:buChar char="Ø"/>
            </a:pPr>
            <a:r>
              <a:rPr lang="en-US" sz="1600" dirty="0"/>
              <a:t>It verifies the proper data flow from behavioral analysis to prediction, and from prediction to feedback. </a:t>
            </a:r>
          </a:p>
          <a:p>
            <a:pPr marL="285750" indent="-285750">
              <a:lnSpc>
                <a:spcPct val="150000"/>
              </a:lnSpc>
              <a:buSzPct val="90000"/>
              <a:buFont typeface="Wingdings" panose="05000000000000000000" pitchFamily="2" charset="2"/>
              <a:buChar char="Ø"/>
            </a:pPr>
            <a:r>
              <a:rPr lang="en-US" sz="1600" dirty="0"/>
              <a:t>Each interface is tested to validate data compatibility, functional correctness, and consistency of output across integrated components.</a:t>
            </a:r>
            <a:endParaRPr lang="en-US" sz="1600" dirty="0">
              <a:latin typeface="Times New Roman" panose="02020603050405020304" pitchFamily="18" charset="0"/>
              <a:cs typeface="Times New Roman" panose="02020603050405020304" pitchFamily="18" charset="0"/>
            </a:endParaRPr>
          </a:p>
        </p:txBody>
      </p:sp>
      <p:sp>
        <p:nvSpPr>
          <p:cNvPr id="3" name="Title 2"/>
          <p:cNvSpPr>
            <a:spLocks noGrp="1"/>
          </p:cNvSpPr>
          <p:nvPr>
            <p:ph type="title"/>
          </p:nvPr>
        </p:nvSpPr>
        <p:spPr>
          <a:xfrm>
            <a:off x="1024576" y="80899"/>
            <a:ext cx="6599246" cy="479910"/>
          </a:xfrm>
        </p:spPr>
        <p:txBody>
          <a:bodyPr/>
          <a:lstStyle/>
          <a:p>
            <a:r>
              <a:rPr lang="en-IN" dirty="0"/>
              <a:t>                                     TESTING</a:t>
            </a:r>
          </a:p>
        </p:txBody>
      </p:sp>
      <p:pic>
        <p:nvPicPr>
          <p:cNvPr id="6" name="Picture 5">
            <a:extLst>
              <a:ext uri="{FF2B5EF4-FFF2-40B4-BE49-F238E27FC236}">
                <a16:creationId xmlns:a16="http://schemas.microsoft.com/office/drawing/2014/main" id="{300344E3-9B87-7229-FEF2-79A54CD5BBC0}"/>
              </a:ext>
            </a:extLst>
          </p:cNvPr>
          <p:cNvPicPr>
            <a:picLocks noChangeAspect="1"/>
          </p:cNvPicPr>
          <p:nvPr/>
        </p:nvPicPr>
        <p:blipFill>
          <a:blip r:embed="rId2"/>
          <a:stretch>
            <a:fillRect/>
          </a:stretch>
        </p:blipFill>
        <p:spPr>
          <a:xfrm>
            <a:off x="734698" y="3976751"/>
            <a:ext cx="6934200" cy="2800350"/>
          </a:xfrm>
          <a:prstGeom prst="rect">
            <a:avLst/>
          </a:prstGeom>
        </p:spPr>
      </p:pic>
      <p:pic>
        <p:nvPicPr>
          <p:cNvPr id="5" name="Picture 4">
            <a:extLst>
              <a:ext uri="{FF2B5EF4-FFF2-40B4-BE49-F238E27FC236}">
                <a16:creationId xmlns:a16="http://schemas.microsoft.com/office/drawing/2014/main" id="{8D7BFC36-C326-ED03-F347-902B44A19C18}"/>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0"/>
            <a:ext cx="1210614" cy="843566"/>
          </a:xfrm>
          <a:prstGeom prst="rect">
            <a:avLst/>
          </a:prstGeom>
          <a:noFill/>
          <a:ln>
            <a:noFill/>
          </a:ln>
        </p:spPr>
      </p:pic>
    </p:spTree>
    <p:extLst>
      <p:ext uri="{BB962C8B-B14F-4D97-AF65-F5344CB8AC3E}">
        <p14:creationId xmlns:p14="http://schemas.microsoft.com/office/powerpoint/2010/main" val="144938973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65100" y="923027"/>
            <a:ext cx="8832850" cy="5253937"/>
          </a:xfrm>
        </p:spPr>
        <p:txBody>
          <a:bodyPr>
            <a:normAutofit/>
          </a:bodyPr>
          <a:lstStyle/>
          <a:p>
            <a:pPr>
              <a:lnSpc>
                <a:spcPct val="150000"/>
              </a:lnSpc>
            </a:pPr>
            <a:r>
              <a:rPr lang="en-US" sz="1600" b="1" dirty="0"/>
              <a:t>System Testing :</a:t>
            </a:r>
            <a:r>
              <a:rPr lang="en-US" sz="1600" dirty="0"/>
              <a:t> </a:t>
            </a:r>
          </a:p>
          <a:p>
            <a:pPr marL="285750" indent="-285750">
              <a:lnSpc>
                <a:spcPct val="150000"/>
              </a:lnSpc>
              <a:buSzPct val="90000"/>
              <a:buFont typeface="Wingdings" panose="05000000000000000000" pitchFamily="2" charset="2"/>
              <a:buChar char="Ø"/>
            </a:pPr>
            <a:r>
              <a:rPr lang="en-US" sz="1600" dirty="0"/>
              <a:t>System testing for the </a:t>
            </a:r>
            <a:r>
              <a:rPr lang="en-US" sz="1600" dirty="0" err="1"/>
              <a:t>AugmentED</a:t>
            </a:r>
            <a:r>
              <a:rPr lang="en-US" sz="1600" dirty="0"/>
              <a:t> model involved validating each module’s performance, accuracy, and integration.</a:t>
            </a:r>
          </a:p>
          <a:p>
            <a:pPr marL="285750" indent="-285750">
              <a:lnSpc>
                <a:spcPct val="150000"/>
              </a:lnSpc>
              <a:buSzPct val="90000"/>
              <a:buFont typeface="Wingdings" panose="05000000000000000000" pitchFamily="2" charset="2"/>
              <a:buChar char="Ø"/>
            </a:pPr>
            <a:r>
              <a:rPr lang="en-US" sz="1600" dirty="0"/>
              <a:t>Real student data was used to ensure the system accurately analyzed behaviors, predicted academic performance, and generated effective feedback. </a:t>
            </a:r>
          </a:p>
          <a:p>
            <a:pPr marL="285750" indent="-285750">
              <a:lnSpc>
                <a:spcPct val="150000"/>
              </a:lnSpc>
              <a:buSzPct val="90000"/>
              <a:buFont typeface="Wingdings" panose="05000000000000000000" pitchFamily="2" charset="2"/>
              <a:buChar char="Ø"/>
            </a:pPr>
            <a:r>
              <a:rPr lang="en-US" sz="1600" dirty="0"/>
              <a:t>The model demonstrated reliable functionality, with high prediction accuracy and user-friendly visual feedback.</a:t>
            </a:r>
            <a:endParaRPr lang="en-US" sz="1600" b="1" dirty="0"/>
          </a:p>
        </p:txBody>
      </p:sp>
      <p:sp>
        <p:nvSpPr>
          <p:cNvPr id="3" name="Title 2"/>
          <p:cNvSpPr>
            <a:spLocks noGrp="1"/>
          </p:cNvSpPr>
          <p:nvPr>
            <p:ph type="title"/>
          </p:nvPr>
        </p:nvSpPr>
        <p:spPr>
          <a:xfrm>
            <a:off x="1024576" y="80899"/>
            <a:ext cx="6599246" cy="479910"/>
          </a:xfrm>
        </p:spPr>
        <p:txBody>
          <a:bodyPr/>
          <a:lstStyle/>
          <a:p>
            <a:r>
              <a:rPr lang="en-IN" dirty="0"/>
              <a:t>                                     TESTING</a:t>
            </a:r>
          </a:p>
        </p:txBody>
      </p:sp>
      <p:pic>
        <p:nvPicPr>
          <p:cNvPr id="5" name="Picture 4">
            <a:extLst>
              <a:ext uri="{FF2B5EF4-FFF2-40B4-BE49-F238E27FC236}">
                <a16:creationId xmlns:a16="http://schemas.microsoft.com/office/drawing/2014/main" id="{553BA461-7561-CCD9-9A3B-5EB1A6C20537}"/>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1210614" cy="843566"/>
          </a:xfrm>
          <a:prstGeom prst="rect">
            <a:avLst/>
          </a:prstGeom>
          <a:noFill/>
          <a:ln>
            <a:noFill/>
          </a:ln>
        </p:spPr>
      </p:pic>
      <p:pic>
        <p:nvPicPr>
          <p:cNvPr id="6" name="Picture 5">
            <a:extLst>
              <a:ext uri="{FF2B5EF4-FFF2-40B4-BE49-F238E27FC236}">
                <a16:creationId xmlns:a16="http://schemas.microsoft.com/office/drawing/2014/main" id="{F1EA2081-028B-080E-0E4F-D30FC34F2D69}"/>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1"/>
            <a:ext cx="1236372" cy="965915"/>
          </a:xfrm>
          <a:prstGeom prst="rect">
            <a:avLst/>
          </a:prstGeom>
          <a:noFill/>
          <a:ln>
            <a:noFill/>
          </a:ln>
        </p:spPr>
      </p:pic>
    </p:spTree>
    <p:extLst>
      <p:ext uri="{BB962C8B-B14F-4D97-AF65-F5344CB8AC3E}">
        <p14:creationId xmlns:p14="http://schemas.microsoft.com/office/powerpoint/2010/main" val="377522806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28600" y="981876"/>
            <a:ext cx="8737600" cy="5495124"/>
          </a:xfrm>
        </p:spPr>
        <p:txBody>
          <a:bodyPr>
            <a:normAutofit/>
          </a:bodyPr>
          <a:lstStyle/>
          <a:p>
            <a:pPr>
              <a:buNone/>
            </a:pPr>
            <a:r>
              <a:rPr lang="en-US" altLang="en-US" sz="2000" b="1" dirty="0">
                <a:cs typeface="Times New Roman" panose="02020603050405020304" pitchFamily="18" charset="0"/>
              </a:rPr>
              <a:t>System Testing </a:t>
            </a:r>
            <a:r>
              <a:rPr lang="en-US" sz="2000" b="1" dirty="0"/>
              <a:t>:</a:t>
            </a:r>
          </a:p>
        </p:txBody>
      </p:sp>
      <p:sp>
        <p:nvSpPr>
          <p:cNvPr id="3" name="Title 2"/>
          <p:cNvSpPr>
            <a:spLocks noGrp="1"/>
          </p:cNvSpPr>
          <p:nvPr>
            <p:ph type="title"/>
          </p:nvPr>
        </p:nvSpPr>
        <p:spPr>
          <a:xfrm>
            <a:off x="1024576" y="80899"/>
            <a:ext cx="6599246" cy="479910"/>
          </a:xfrm>
        </p:spPr>
        <p:txBody>
          <a:bodyPr/>
          <a:lstStyle/>
          <a:p>
            <a:r>
              <a:rPr lang="en-IN" dirty="0"/>
              <a:t>                                    TESTING</a:t>
            </a:r>
          </a:p>
        </p:txBody>
      </p:sp>
      <p:graphicFrame>
        <p:nvGraphicFramePr>
          <p:cNvPr id="5" name="Table 4">
            <a:extLst>
              <a:ext uri="{FF2B5EF4-FFF2-40B4-BE49-F238E27FC236}">
                <a16:creationId xmlns:a16="http://schemas.microsoft.com/office/drawing/2014/main" id="{891B53B4-BAEA-15C1-B404-8C545A64BFFE}"/>
              </a:ext>
            </a:extLst>
          </p:cNvPr>
          <p:cNvGraphicFramePr>
            <a:graphicFrameLocks noGrp="1"/>
          </p:cNvGraphicFramePr>
          <p:nvPr>
            <p:extLst>
              <p:ext uri="{D42A27DB-BD31-4B8C-83A1-F6EECF244321}">
                <p14:modId xmlns:p14="http://schemas.microsoft.com/office/powerpoint/2010/main" val="875155209"/>
              </p:ext>
            </p:extLst>
          </p:nvPr>
        </p:nvGraphicFramePr>
        <p:xfrm>
          <a:off x="530225" y="1811738"/>
          <a:ext cx="8083550" cy="3785095"/>
        </p:xfrm>
        <a:graphic>
          <a:graphicData uri="http://schemas.openxmlformats.org/drawingml/2006/table">
            <a:tbl>
              <a:tblPr/>
              <a:tblGrid>
                <a:gridCol w="1784350">
                  <a:extLst>
                    <a:ext uri="{9D8B030D-6E8A-4147-A177-3AD203B41FA5}">
                      <a16:colId xmlns:a16="http://schemas.microsoft.com/office/drawing/2014/main" val="392643766"/>
                    </a:ext>
                  </a:extLst>
                </a:gridCol>
                <a:gridCol w="1282700">
                  <a:extLst>
                    <a:ext uri="{9D8B030D-6E8A-4147-A177-3AD203B41FA5}">
                      <a16:colId xmlns:a16="http://schemas.microsoft.com/office/drawing/2014/main" val="2112627265"/>
                    </a:ext>
                  </a:extLst>
                </a:gridCol>
                <a:gridCol w="2117886">
                  <a:extLst>
                    <a:ext uri="{9D8B030D-6E8A-4147-A177-3AD203B41FA5}">
                      <a16:colId xmlns:a16="http://schemas.microsoft.com/office/drawing/2014/main" val="265227887"/>
                    </a:ext>
                  </a:extLst>
                </a:gridCol>
                <a:gridCol w="1774664">
                  <a:extLst>
                    <a:ext uri="{9D8B030D-6E8A-4147-A177-3AD203B41FA5}">
                      <a16:colId xmlns:a16="http://schemas.microsoft.com/office/drawing/2014/main" val="3222270164"/>
                    </a:ext>
                  </a:extLst>
                </a:gridCol>
                <a:gridCol w="1123950">
                  <a:extLst>
                    <a:ext uri="{9D8B030D-6E8A-4147-A177-3AD203B41FA5}">
                      <a16:colId xmlns:a16="http://schemas.microsoft.com/office/drawing/2014/main" val="1546747658"/>
                    </a:ext>
                  </a:extLst>
                </a:gridCol>
              </a:tblGrid>
              <a:tr h="391483">
                <a:tc>
                  <a:txBody>
                    <a:bodyPr/>
                    <a:lstStyle/>
                    <a:p>
                      <a:r>
                        <a:rPr lang="en-IN" sz="1400" b="1" dirty="0"/>
                        <a:t>Test Case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b="1" dirty="0"/>
                        <a:t>Module</a:t>
                      </a:r>
                      <a:endParaRPr lang="en-IN" sz="1400" b="1"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b="1" dirty="0"/>
                        <a:t>Expected Result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b="1" dirty="0"/>
                        <a:t>Actual Result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b="1" dirty="0"/>
                        <a:t>Status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90657320"/>
                  </a:ext>
                </a:extLst>
              </a:tr>
              <a:tr h="665523">
                <a:tc>
                  <a:txBody>
                    <a:bodyPr/>
                    <a:lstStyle/>
                    <a:p>
                      <a:r>
                        <a:rPr lang="en-IN" sz="1400" dirty="0"/>
                        <a:t>Data Ingestion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t>Behavioral analysis</a:t>
                      </a:r>
                      <a:endParaRPr lang="en-IN"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dirty="0"/>
                        <a:t>Accurate data preprocessing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t>Successfully parsed and normalized data</a:t>
                      </a:r>
                      <a:endParaRPr lang="en-IN"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dirty="0"/>
                        <a:t>Passed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36203612"/>
                  </a:ext>
                </a:extLst>
              </a:tr>
              <a:tr h="665523">
                <a:tc>
                  <a:txBody>
                    <a:bodyPr/>
                    <a:lstStyle/>
                    <a:p>
                      <a:r>
                        <a:rPr lang="en-US" sz="1400" dirty="0"/>
                        <a:t>Pattern Detection</a:t>
                      </a:r>
                      <a:endParaRPr lang="en-IN"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1400" dirty="0"/>
                        <a:t>Behavioral analysis</a:t>
                      </a:r>
                      <a:endParaRPr lang="en-IN"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t>Identify lifestyle trends via LSTM</a:t>
                      </a:r>
                      <a:endParaRPr lang="en-IN"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t>Trends accurately captured</a:t>
                      </a:r>
                      <a:endParaRPr lang="en-IN"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dirty="0"/>
                        <a:t>Passed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35685631"/>
                  </a:ext>
                </a:extLst>
              </a:tr>
              <a:tr h="705840">
                <a:tc>
                  <a:txBody>
                    <a:bodyPr/>
                    <a:lstStyle/>
                    <a:p>
                      <a:r>
                        <a:rPr lang="en-IN" sz="1400" dirty="0"/>
                        <a:t>Academic Prediction Accuracy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IN" sz="1400" dirty="0"/>
                        <a:t>Prediction </a:t>
                      </a:r>
                      <a:r>
                        <a:rPr lang="en-US" sz="1400" b="0" dirty="0"/>
                        <a:t>Module</a:t>
                      </a:r>
                      <a:endParaRPr lang="en-IN" sz="1400" b="0" dirty="0"/>
                    </a:p>
                    <a:p>
                      <a:endParaRPr lang="en-IN"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dirty="0"/>
                        <a:t>≥85% accuracy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t>89% accuracy achieved</a:t>
                      </a:r>
                      <a:endParaRPr lang="en-IN"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dirty="0"/>
                        <a:t>Passed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93173138"/>
                  </a:ext>
                </a:extLst>
              </a:tr>
              <a:tr h="665523">
                <a:tc>
                  <a:txBody>
                    <a:bodyPr/>
                    <a:lstStyle/>
                    <a:p>
                      <a:r>
                        <a:rPr lang="en-IN" sz="1400" dirty="0"/>
                        <a:t>Feedback Generation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dirty="0"/>
                        <a:t>Feedback &amp; Visualization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t>Clear, actionable visual feedback</a:t>
                      </a:r>
                      <a:endParaRPr lang="en-IN"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t>Relevant and easy to interpret</a:t>
                      </a:r>
                      <a:endParaRPr lang="en-IN"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dirty="0"/>
                        <a:t>Passed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83843084"/>
                  </a:ext>
                </a:extLst>
              </a:tr>
              <a:tr h="665523">
                <a:tc>
                  <a:txBody>
                    <a:bodyPr/>
                    <a:lstStyle/>
                    <a:p>
                      <a:r>
                        <a:rPr lang="en-IN" sz="1400" dirty="0"/>
                        <a:t>System Integration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t>All  </a:t>
                      </a:r>
                      <a:r>
                        <a:rPr lang="en-US" sz="1400" b="0" dirty="0"/>
                        <a:t>Modules</a:t>
                      </a:r>
                      <a:endParaRPr lang="en-IN"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t>Seamless data flow and module interaction</a:t>
                      </a:r>
                      <a:endParaRPr lang="en-IN"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t>Smooth operation across modules</a:t>
                      </a:r>
                      <a:endParaRPr lang="en-IN"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dirty="0"/>
                        <a:t>Passed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81531714"/>
                  </a:ext>
                </a:extLst>
              </a:tr>
            </a:tbl>
          </a:graphicData>
        </a:graphic>
      </p:graphicFrame>
      <p:pic>
        <p:nvPicPr>
          <p:cNvPr id="6" name="Picture 5">
            <a:extLst>
              <a:ext uri="{FF2B5EF4-FFF2-40B4-BE49-F238E27FC236}">
                <a16:creationId xmlns:a16="http://schemas.microsoft.com/office/drawing/2014/main" id="{CF18D6DC-18F1-D6B9-80DC-51D5680F83EB}"/>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1210614" cy="843566"/>
          </a:xfrm>
          <a:prstGeom prst="rect">
            <a:avLst/>
          </a:prstGeom>
          <a:noFill/>
          <a:ln>
            <a:noFill/>
          </a:ln>
        </p:spPr>
      </p:pic>
    </p:spTree>
    <p:extLst>
      <p:ext uri="{BB962C8B-B14F-4D97-AF65-F5344CB8AC3E}">
        <p14:creationId xmlns:p14="http://schemas.microsoft.com/office/powerpoint/2010/main" val="36334708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6CF4E2D-12B2-4F33-91FD-80EC40C81624}"/>
              </a:ext>
            </a:extLst>
          </p:cNvPr>
          <p:cNvSpPr>
            <a:spLocks noGrp="1"/>
          </p:cNvSpPr>
          <p:nvPr>
            <p:ph type="title"/>
          </p:nvPr>
        </p:nvSpPr>
        <p:spPr/>
        <p:txBody>
          <a:bodyPr/>
          <a:lstStyle/>
          <a:p>
            <a:pPr algn="ctr"/>
            <a:r>
              <a:rPr lang="en-IN" dirty="0"/>
              <a:t>ABSTRACT</a:t>
            </a:r>
          </a:p>
        </p:txBody>
      </p:sp>
      <p:sp>
        <p:nvSpPr>
          <p:cNvPr id="5" name="TextBox 4">
            <a:extLst>
              <a:ext uri="{FF2B5EF4-FFF2-40B4-BE49-F238E27FC236}">
                <a16:creationId xmlns:a16="http://schemas.microsoft.com/office/drawing/2014/main" id="{1070BB1D-C2DA-9791-5C06-C06570ADB031}"/>
              </a:ext>
            </a:extLst>
          </p:cNvPr>
          <p:cNvSpPr txBox="1"/>
          <p:nvPr/>
        </p:nvSpPr>
        <p:spPr>
          <a:xfrm>
            <a:off x="139700" y="909436"/>
            <a:ext cx="8807450" cy="6080511"/>
          </a:xfrm>
          <a:prstGeom prst="rect">
            <a:avLst/>
          </a:prstGeom>
          <a:noFill/>
        </p:spPr>
        <p:txBody>
          <a:bodyPr wrap="square">
            <a:spAutoFit/>
          </a:bodyPr>
          <a:lstStyle/>
          <a:p>
            <a:pPr algn="just">
              <a:lnSpc>
                <a:spcPct val="200000"/>
              </a:lnSpc>
            </a:pPr>
            <a:r>
              <a:rPr lang="en-US" sz="1600" dirty="0">
                <a:ea typeface="Times New Roman" panose="02020603050405020304" pitchFamily="18" charset="0"/>
                <a:cs typeface="Times New Roman" panose="02020603050405020304" pitchFamily="18" charset="0"/>
              </a:rPr>
              <a:t>This project proposed </a:t>
            </a:r>
            <a:r>
              <a:rPr lang="en-US" sz="1600" dirty="0">
                <a:effectLst/>
                <a:ea typeface="Times New Roman" panose="02020603050405020304" pitchFamily="18" charset="0"/>
                <a:cs typeface="Times New Roman" panose="02020603050405020304" pitchFamily="18" charset="0"/>
              </a:rPr>
              <a:t>, a model named </a:t>
            </a:r>
            <a:r>
              <a:rPr lang="en-US" sz="1600" b="1" dirty="0">
                <a:effectLst/>
                <a:ea typeface="Times New Roman" panose="02020603050405020304" pitchFamily="18" charset="0"/>
                <a:cs typeface="Times New Roman" panose="02020603050405020304" pitchFamily="18" charset="0"/>
              </a:rPr>
              <a:t>Augmented Education </a:t>
            </a:r>
            <a:r>
              <a:rPr lang="en-US" sz="1600" dirty="0">
                <a:effectLst/>
                <a:ea typeface="Times New Roman" panose="02020603050405020304" pitchFamily="18" charset="0"/>
                <a:cs typeface="Times New Roman" panose="02020603050405020304" pitchFamily="18" charset="0"/>
              </a:rPr>
              <a:t>(</a:t>
            </a:r>
            <a:r>
              <a:rPr lang="en-US" sz="1600" dirty="0" err="1">
                <a:effectLst/>
                <a:ea typeface="Times New Roman" panose="02020603050405020304" pitchFamily="18" charset="0"/>
                <a:cs typeface="Times New Roman" panose="02020603050405020304" pitchFamily="18" charset="0"/>
              </a:rPr>
              <a:t>AugmentED</a:t>
            </a:r>
            <a:r>
              <a:rPr lang="en-US" sz="1600" dirty="0">
                <a:effectLst/>
                <a:ea typeface="Times New Roman" panose="02020603050405020304" pitchFamily="18" charset="0"/>
                <a:cs typeface="Times New Roman" panose="02020603050405020304" pitchFamily="18" charset="0"/>
              </a:rPr>
              <a:t>). In our study, </a:t>
            </a:r>
          </a:p>
          <a:p>
            <a:pPr marL="285750" indent="-285750" algn="just">
              <a:lnSpc>
                <a:spcPct val="200000"/>
              </a:lnSpc>
              <a:buFont typeface="Wingdings" panose="05000000000000000000" pitchFamily="2" charset="2"/>
              <a:buChar char="Ø"/>
            </a:pPr>
            <a:r>
              <a:rPr lang="en-US" sz="1600" dirty="0">
                <a:ea typeface="Times New Roman" panose="02020603050405020304" pitchFamily="18" charset="0"/>
                <a:cs typeface="Times New Roman" panose="02020603050405020304" pitchFamily="18" charset="0"/>
              </a:rPr>
              <a:t>F</a:t>
            </a:r>
            <a:r>
              <a:rPr lang="en-US" sz="1600" dirty="0">
                <a:effectLst/>
                <a:ea typeface="Times New Roman" panose="02020603050405020304" pitchFamily="18" charset="0"/>
                <a:cs typeface="Times New Roman" panose="02020603050405020304" pitchFamily="18" charset="0"/>
              </a:rPr>
              <a:t>irst,  an experiment is conducted based on a real-world campus dataset of college  students (N = 156) that aggregates multisource behavioral data covering not only online and offline learning but also behaviors inside and outside of the classroom.</a:t>
            </a:r>
          </a:p>
          <a:p>
            <a:pPr marL="285750" indent="-285750" algn="just">
              <a:lnSpc>
                <a:spcPct val="150000"/>
              </a:lnSpc>
              <a:buFont typeface="Wingdings" panose="05000000000000000000" pitchFamily="2" charset="2"/>
              <a:buChar char="Ø"/>
            </a:pPr>
            <a:r>
              <a:rPr lang="en-US" sz="1600" dirty="0">
                <a:effectLst/>
                <a:ea typeface="Times New Roman" panose="02020603050405020304" pitchFamily="18" charset="0"/>
                <a:cs typeface="Times New Roman" panose="02020603050405020304" pitchFamily="18" charset="0"/>
              </a:rPr>
              <a:t> Specifically, to gain in-depth insight into the features leading to excellent or poor performance, metrics measuring the linear and nonlinear behavioral changes (e.g., regularity and stability) of campus lifestyles are estimated furthermore, features representing dynamic changes in temporal lifestyle patterns are extracted by the means of </a:t>
            </a:r>
            <a:r>
              <a:rPr lang="en-US" sz="1600" b="1" dirty="0">
                <a:ea typeface="Times New Roman" panose="02020603050405020304" pitchFamily="18" charset="0"/>
                <a:cs typeface="Times New Roman" panose="02020603050405020304" pitchFamily="18" charset="0"/>
              </a:rPr>
              <a:t>L</a:t>
            </a:r>
            <a:r>
              <a:rPr lang="en-US" sz="1600" b="1" dirty="0">
                <a:effectLst/>
                <a:ea typeface="Times New Roman" panose="02020603050405020304" pitchFamily="18" charset="0"/>
                <a:cs typeface="Times New Roman" panose="02020603050405020304" pitchFamily="18" charset="0"/>
              </a:rPr>
              <a:t>ong </a:t>
            </a:r>
            <a:r>
              <a:rPr lang="en-US" sz="1600" b="1" dirty="0">
                <a:ea typeface="Times New Roman" panose="02020603050405020304" pitchFamily="18" charset="0"/>
                <a:cs typeface="Times New Roman" panose="02020603050405020304" pitchFamily="18" charset="0"/>
              </a:rPr>
              <a:t>S</a:t>
            </a:r>
            <a:r>
              <a:rPr lang="en-US" sz="1600" b="1" dirty="0">
                <a:effectLst/>
                <a:ea typeface="Times New Roman" panose="02020603050405020304" pitchFamily="18" charset="0"/>
                <a:cs typeface="Times New Roman" panose="02020603050405020304" pitchFamily="18" charset="0"/>
              </a:rPr>
              <a:t>hort-Term Memory</a:t>
            </a:r>
            <a:r>
              <a:rPr lang="en-US" sz="1600" dirty="0">
                <a:effectLst/>
                <a:ea typeface="Times New Roman" panose="02020603050405020304" pitchFamily="18" charset="0"/>
                <a:cs typeface="Times New Roman" panose="02020603050405020304" pitchFamily="18" charset="0"/>
              </a:rPr>
              <a:t> (LSTM). </a:t>
            </a:r>
            <a:endParaRPr lang="en-US" sz="1600" dirty="0">
              <a:ea typeface="Times New Roman" panose="02020603050405020304" pitchFamily="18" charset="0"/>
              <a:cs typeface="Times New Roman" panose="02020603050405020304" pitchFamily="18" charset="0"/>
            </a:endParaRPr>
          </a:p>
          <a:p>
            <a:pPr marL="285750" indent="-285750" algn="just">
              <a:lnSpc>
                <a:spcPct val="150000"/>
              </a:lnSpc>
              <a:buFont typeface="Wingdings" panose="05000000000000000000" pitchFamily="2" charset="2"/>
              <a:buChar char="Ø"/>
            </a:pPr>
            <a:r>
              <a:rPr lang="en-US" sz="1600" dirty="0">
                <a:effectLst/>
                <a:ea typeface="Times New Roman" panose="02020603050405020304" pitchFamily="18" charset="0"/>
                <a:cs typeface="Times New Roman" panose="02020603050405020304" pitchFamily="18" charset="0"/>
              </a:rPr>
              <a:t>Second, machine learning-based classification algorithms are developed to predict academic performance. </a:t>
            </a:r>
            <a:endParaRPr lang="en-US" sz="1600" dirty="0">
              <a:ea typeface="Times New Roman" panose="02020603050405020304" pitchFamily="18" charset="0"/>
              <a:cs typeface="Times New Roman" panose="02020603050405020304" pitchFamily="18" charset="0"/>
            </a:endParaRPr>
          </a:p>
          <a:p>
            <a:pPr marL="285750" indent="-285750" algn="just">
              <a:lnSpc>
                <a:spcPct val="150000"/>
              </a:lnSpc>
              <a:buFont typeface="Wingdings" panose="05000000000000000000" pitchFamily="2" charset="2"/>
              <a:buChar char="Ø"/>
            </a:pPr>
            <a:r>
              <a:rPr lang="en-US" sz="1600" dirty="0">
                <a:effectLst/>
                <a:ea typeface="Times New Roman" panose="02020603050405020304" pitchFamily="18" charset="0"/>
                <a:cs typeface="Times New Roman" panose="02020603050405020304" pitchFamily="18" charset="0"/>
              </a:rPr>
              <a:t>Finally, visualized </a:t>
            </a:r>
            <a:r>
              <a:rPr lang="en-US" sz="1600" dirty="0">
                <a:ea typeface="Times New Roman" panose="02020603050405020304" pitchFamily="18" charset="0"/>
                <a:cs typeface="Times New Roman" panose="02020603050405020304" pitchFamily="18" charset="0"/>
              </a:rPr>
              <a:t>F</a:t>
            </a:r>
            <a:r>
              <a:rPr lang="en-US" sz="1600" dirty="0">
                <a:effectLst/>
                <a:ea typeface="Times New Roman" panose="02020603050405020304" pitchFamily="18" charset="0"/>
                <a:cs typeface="Times New Roman" panose="02020603050405020304" pitchFamily="18" charset="0"/>
              </a:rPr>
              <a:t>eedback enabling students (especially at-risk students) to potentially optimize their interactions with the university and achieve a study-life balance is designed.</a:t>
            </a:r>
          </a:p>
          <a:p>
            <a:pPr algn="just">
              <a:lnSpc>
                <a:spcPct val="150000"/>
              </a:lnSpc>
            </a:pPr>
            <a:r>
              <a:rPr lang="en-US" sz="1600" dirty="0">
                <a:ea typeface="Times New Roman" panose="02020603050405020304" pitchFamily="18" charset="0"/>
                <a:cs typeface="Times New Roman" panose="02020603050405020304" pitchFamily="18" charset="0"/>
              </a:rPr>
              <a:t>           </a:t>
            </a:r>
            <a:r>
              <a:rPr lang="en-US" sz="1600" dirty="0">
                <a:effectLst/>
                <a:ea typeface="Times New Roman" panose="02020603050405020304" pitchFamily="18" charset="0"/>
                <a:cs typeface="Times New Roman" panose="02020603050405020304" pitchFamily="18" charset="0"/>
              </a:rPr>
              <a:t> The experiments show that the </a:t>
            </a:r>
            <a:r>
              <a:rPr lang="en-US" sz="1600" dirty="0" err="1">
                <a:effectLst/>
                <a:ea typeface="Times New Roman" panose="02020603050405020304" pitchFamily="18" charset="0"/>
                <a:cs typeface="Times New Roman" panose="02020603050405020304" pitchFamily="18" charset="0"/>
              </a:rPr>
              <a:t>AugmentED</a:t>
            </a:r>
            <a:r>
              <a:rPr lang="en-US" sz="1600" dirty="0">
                <a:effectLst/>
                <a:ea typeface="Times New Roman" panose="02020603050405020304" pitchFamily="18" charset="0"/>
                <a:cs typeface="Times New Roman" panose="02020603050405020304" pitchFamily="18" charset="0"/>
              </a:rPr>
              <a:t> model can predict students’ academic performance with high accuracy.</a:t>
            </a:r>
            <a:endParaRPr lang="en-IN" sz="1600" dirty="0">
              <a:effectLst/>
              <a:ea typeface="Times New Roman" panose="02020603050405020304" pitchFamily="18" charset="0"/>
              <a:cs typeface="Times New Roman" panose="02020603050405020304" pitchFamily="18" charset="0"/>
            </a:endParaRPr>
          </a:p>
          <a:p>
            <a:pPr algn="just">
              <a:lnSpc>
                <a:spcPct val="150000"/>
              </a:lnSpc>
            </a:pPr>
            <a:endParaRPr lang="en-US" sz="1600" dirty="0"/>
          </a:p>
        </p:txBody>
      </p:sp>
      <p:sp>
        <p:nvSpPr>
          <p:cNvPr id="2" name="AutoShape 2">
            <a:extLst>
              <a:ext uri="{FF2B5EF4-FFF2-40B4-BE49-F238E27FC236}">
                <a16:creationId xmlns:a16="http://schemas.microsoft.com/office/drawing/2014/main" id="{328D94D8-F98E-1608-645B-186FA93AEC85}"/>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4" name="Picture 3">
            <a:extLst>
              <a:ext uri="{FF2B5EF4-FFF2-40B4-BE49-F238E27FC236}">
                <a16:creationId xmlns:a16="http://schemas.microsoft.com/office/drawing/2014/main" id="{23FDADCF-C3B4-0E10-4ECA-148D7255ECEC}"/>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1210614" cy="843566"/>
          </a:xfrm>
          <a:prstGeom prst="rect">
            <a:avLst/>
          </a:prstGeom>
          <a:noFill/>
          <a:ln>
            <a:noFill/>
          </a:ln>
        </p:spPr>
      </p:pic>
    </p:spTree>
    <p:extLst>
      <p:ext uri="{BB962C8B-B14F-4D97-AF65-F5344CB8AC3E}">
        <p14:creationId xmlns:p14="http://schemas.microsoft.com/office/powerpoint/2010/main" val="3444530843"/>
      </p:ext>
    </p:extLst>
  </p:cSld>
  <p:clrMapOvr>
    <a:masterClrMapping/>
  </p:clrMapOvr>
  <p:transition spd="slow">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37066" y="981875"/>
            <a:ext cx="8797463" cy="5195089"/>
          </a:xfrm>
        </p:spPr>
        <p:txBody>
          <a:bodyPr>
            <a:normAutofit/>
          </a:bodyPr>
          <a:lstStyle/>
          <a:p>
            <a:pPr>
              <a:lnSpc>
                <a:spcPct val="150000"/>
              </a:lnSpc>
            </a:pPr>
            <a:r>
              <a:rPr lang="en-US" altLang="en-US" b="1" dirty="0">
                <a:cs typeface="Times New Roman" panose="02020603050405020304" pitchFamily="18" charset="0"/>
              </a:rPr>
              <a:t>Acceptance Testing </a:t>
            </a:r>
            <a:r>
              <a:rPr lang="en-US" b="1" dirty="0"/>
              <a:t>:</a:t>
            </a:r>
          </a:p>
          <a:p>
            <a:pPr marL="285750" indent="-285750">
              <a:lnSpc>
                <a:spcPct val="150000"/>
              </a:lnSpc>
              <a:buSzPct val="90000"/>
              <a:buFont typeface="Wingdings" panose="05000000000000000000" pitchFamily="2" charset="2"/>
              <a:buChar char="Ø"/>
            </a:pPr>
            <a:r>
              <a:rPr lang="en-US" sz="1600" dirty="0">
                <a:cs typeface="Times New Roman" panose="02020603050405020304" pitchFamily="18" charset="0"/>
              </a:rPr>
              <a:t>Acceptance testing ensures that the developed</a:t>
            </a:r>
            <a:r>
              <a:rPr lang="en-US" sz="1600" dirty="0"/>
              <a:t>  </a:t>
            </a:r>
            <a:r>
              <a:rPr lang="en-US" sz="1600" dirty="0" err="1"/>
              <a:t>AugmentED</a:t>
            </a:r>
            <a:r>
              <a:rPr lang="en-US" sz="1600" dirty="0"/>
              <a:t> system underwent acceptance testing to verify its functionality, accuracy and usability. </a:t>
            </a:r>
          </a:p>
          <a:p>
            <a:pPr marL="285750" indent="-285750">
              <a:lnSpc>
                <a:spcPct val="150000"/>
              </a:lnSpc>
              <a:buSzPct val="90000"/>
              <a:buFont typeface="Wingdings" panose="05000000000000000000" pitchFamily="2" charset="2"/>
              <a:buChar char="Ø"/>
            </a:pPr>
            <a:r>
              <a:rPr lang="en-US" sz="1600" dirty="0"/>
              <a:t>Key aspects tested included data processing, behavioral feature extraction, prediction accuracy and feedback. </a:t>
            </a:r>
          </a:p>
          <a:p>
            <a:pPr marL="285750" indent="-285750">
              <a:lnSpc>
                <a:spcPct val="150000"/>
              </a:lnSpc>
              <a:buSzPct val="90000"/>
              <a:buFont typeface="Wingdings" panose="05000000000000000000" pitchFamily="2" charset="2"/>
              <a:buChar char="Ø"/>
            </a:pPr>
            <a:r>
              <a:rPr lang="en-US" sz="1600" dirty="0"/>
              <a:t>The system was evaluated using a sample dataset (N=156), with benchmarks set for prediction accuracy, response time and user experience. </a:t>
            </a:r>
          </a:p>
          <a:p>
            <a:pPr marL="285750" indent="-285750">
              <a:lnSpc>
                <a:spcPct val="150000"/>
              </a:lnSpc>
              <a:buSzPct val="90000"/>
              <a:buFont typeface="Wingdings" panose="05000000000000000000" pitchFamily="2" charset="2"/>
              <a:buChar char="Ø"/>
            </a:pPr>
            <a:r>
              <a:rPr lang="en-US" sz="1600" dirty="0"/>
              <a:t>All modules were tested to ensure they met performance criteria and usability expectations for effective student support and intervention.</a:t>
            </a:r>
            <a:endParaRPr lang="en-US" sz="1600" dirty="0">
              <a:cs typeface="Times New Roman" panose="02020603050405020304" pitchFamily="18" charset="0"/>
            </a:endParaRPr>
          </a:p>
          <a:p>
            <a:pPr>
              <a:lnSpc>
                <a:spcPct val="150000"/>
              </a:lnSpc>
            </a:pPr>
            <a:endParaRPr lang="en-US" sz="1600" b="1" dirty="0"/>
          </a:p>
          <a:p>
            <a:pPr>
              <a:lnSpc>
                <a:spcPct val="150000"/>
              </a:lnSpc>
            </a:pPr>
            <a:endParaRPr lang="en-US" sz="1600" dirty="0">
              <a:latin typeface="Times New Roman" panose="02020603050405020304" pitchFamily="18" charset="0"/>
              <a:cs typeface="Times New Roman" panose="02020603050405020304" pitchFamily="18" charset="0"/>
            </a:endParaRPr>
          </a:p>
        </p:txBody>
      </p:sp>
      <p:sp>
        <p:nvSpPr>
          <p:cNvPr id="3" name="Title 2"/>
          <p:cNvSpPr>
            <a:spLocks noGrp="1"/>
          </p:cNvSpPr>
          <p:nvPr>
            <p:ph type="title"/>
          </p:nvPr>
        </p:nvSpPr>
        <p:spPr>
          <a:xfrm>
            <a:off x="1024576" y="80899"/>
            <a:ext cx="6599246" cy="479910"/>
          </a:xfrm>
        </p:spPr>
        <p:txBody>
          <a:bodyPr/>
          <a:lstStyle/>
          <a:p>
            <a:r>
              <a:rPr lang="en-IN" dirty="0"/>
              <a:t>                                     TESTING</a:t>
            </a:r>
          </a:p>
        </p:txBody>
      </p:sp>
      <p:pic>
        <p:nvPicPr>
          <p:cNvPr id="5" name="Picture 4">
            <a:extLst>
              <a:ext uri="{FF2B5EF4-FFF2-40B4-BE49-F238E27FC236}">
                <a16:creationId xmlns:a16="http://schemas.microsoft.com/office/drawing/2014/main" id="{AA64A61F-718D-CA17-F42D-72D7730DFC23}"/>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1210614" cy="843566"/>
          </a:xfrm>
          <a:prstGeom prst="rect">
            <a:avLst/>
          </a:prstGeom>
          <a:noFill/>
          <a:ln>
            <a:noFill/>
          </a:ln>
        </p:spPr>
      </p:pic>
      <p:pic>
        <p:nvPicPr>
          <p:cNvPr id="6" name="Picture 5">
            <a:extLst>
              <a:ext uri="{FF2B5EF4-FFF2-40B4-BE49-F238E27FC236}">
                <a16:creationId xmlns:a16="http://schemas.microsoft.com/office/drawing/2014/main" id="{617DF8DC-D6E2-5AB3-F0E5-3C023B7416FD}"/>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1"/>
            <a:ext cx="1236372" cy="965915"/>
          </a:xfrm>
          <a:prstGeom prst="rect">
            <a:avLst/>
          </a:prstGeom>
          <a:noFill/>
          <a:ln>
            <a:noFill/>
          </a:ln>
        </p:spPr>
      </p:pic>
    </p:spTree>
    <p:extLst>
      <p:ext uri="{BB962C8B-B14F-4D97-AF65-F5344CB8AC3E}">
        <p14:creationId xmlns:p14="http://schemas.microsoft.com/office/powerpoint/2010/main" val="14974891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3325" y="1145754"/>
            <a:ext cx="8237348" cy="5031209"/>
          </a:xfrm>
        </p:spPr>
        <p:txBody>
          <a:bodyPr>
            <a:normAutofit/>
          </a:bodyPr>
          <a:lstStyle/>
          <a:p>
            <a:r>
              <a:rPr lang="en-US" altLang="en-US" sz="1600" b="1" dirty="0">
                <a:cs typeface="Times New Roman" panose="02020603050405020304" pitchFamily="18" charset="0"/>
              </a:rPr>
              <a:t>Acceptance Testing </a:t>
            </a:r>
            <a:r>
              <a:rPr lang="en-US" sz="1600" b="1" dirty="0"/>
              <a:t>:</a:t>
            </a:r>
          </a:p>
          <a:p>
            <a:endParaRPr lang="en-US" dirty="0">
              <a:latin typeface="Times New Roman" panose="02020603050405020304" pitchFamily="18" charset="0"/>
              <a:cs typeface="Times New Roman" panose="02020603050405020304" pitchFamily="18" charset="0"/>
            </a:endParaRPr>
          </a:p>
        </p:txBody>
      </p:sp>
      <p:sp>
        <p:nvSpPr>
          <p:cNvPr id="3" name="Title 2"/>
          <p:cNvSpPr>
            <a:spLocks noGrp="1"/>
          </p:cNvSpPr>
          <p:nvPr>
            <p:ph type="title"/>
          </p:nvPr>
        </p:nvSpPr>
        <p:spPr>
          <a:xfrm>
            <a:off x="1024576" y="80899"/>
            <a:ext cx="6599246" cy="479910"/>
          </a:xfrm>
        </p:spPr>
        <p:txBody>
          <a:bodyPr/>
          <a:lstStyle/>
          <a:p>
            <a:r>
              <a:rPr lang="en-IN" dirty="0"/>
              <a:t>                                      TESTING</a:t>
            </a:r>
          </a:p>
        </p:txBody>
      </p:sp>
      <p:graphicFrame>
        <p:nvGraphicFramePr>
          <p:cNvPr id="5" name="Table 4">
            <a:extLst>
              <a:ext uri="{FF2B5EF4-FFF2-40B4-BE49-F238E27FC236}">
                <a16:creationId xmlns:a16="http://schemas.microsoft.com/office/drawing/2014/main" id="{891B53B4-BAEA-15C1-B404-8C545A64BFFE}"/>
              </a:ext>
            </a:extLst>
          </p:cNvPr>
          <p:cNvGraphicFramePr>
            <a:graphicFrameLocks noGrp="1"/>
          </p:cNvGraphicFramePr>
          <p:nvPr>
            <p:extLst>
              <p:ext uri="{D42A27DB-BD31-4B8C-83A1-F6EECF244321}">
                <p14:modId xmlns:p14="http://schemas.microsoft.com/office/powerpoint/2010/main" val="31500745"/>
              </p:ext>
            </p:extLst>
          </p:nvPr>
        </p:nvGraphicFramePr>
        <p:xfrm>
          <a:off x="635000" y="1854200"/>
          <a:ext cx="7879141" cy="3346452"/>
        </p:xfrm>
        <a:graphic>
          <a:graphicData uri="http://schemas.openxmlformats.org/drawingml/2006/table">
            <a:tbl>
              <a:tblPr/>
              <a:tblGrid>
                <a:gridCol w="2209800">
                  <a:extLst>
                    <a:ext uri="{9D8B030D-6E8A-4147-A177-3AD203B41FA5}">
                      <a16:colId xmlns:a16="http://schemas.microsoft.com/office/drawing/2014/main" val="392643766"/>
                    </a:ext>
                  </a:extLst>
                </a:gridCol>
                <a:gridCol w="2032000">
                  <a:extLst>
                    <a:ext uri="{9D8B030D-6E8A-4147-A177-3AD203B41FA5}">
                      <a16:colId xmlns:a16="http://schemas.microsoft.com/office/drawing/2014/main" val="2112627265"/>
                    </a:ext>
                  </a:extLst>
                </a:gridCol>
                <a:gridCol w="2273300">
                  <a:extLst>
                    <a:ext uri="{9D8B030D-6E8A-4147-A177-3AD203B41FA5}">
                      <a16:colId xmlns:a16="http://schemas.microsoft.com/office/drawing/2014/main" val="3222270164"/>
                    </a:ext>
                  </a:extLst>
                </a:gridCol>
                <a:gridCol w="1364041">
                  <a:extLst>
                    <a:ext uri="{9D8B030D-6E8A-4147-A177-3AD203B41FA5}">
                      <a16:colId xmlns:a16="http://schemas.microsoft.com/office/drawing/2014/main" val="1546747658"/>
                    </a:ext>
                  </a:extLst>
                </a:gridCol>
              </a:tblGrid>
              <a:tr h="352257">
                <a:tc>
                  <a:txBody>
                    <a:bodyPr/>
                    <a:lstStyle/>
                    <a:p>
                      <a:r>
                        <a:rPr lang="en-IN" sz="1400" b="1" dirty="0"/>
                        <a:t>Test Case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b="1" dirty="0"/>
                        <a:t>Expected Result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b="1" dirty="0"/>
                        <a:t>Actual Result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b="1" dirty="0"/>
                        <a:t>Status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90657320"/>
                  </a:ext>
                </a:extLst>
              </a:tr>
              <a:tr h="598839">
                <a:tc>
                  <a:txBody>
                    <a:bodyPr/>
                    <a:lstStyle/>
                    <a:p>
                      <a:r>
                        <a:rPr lang="en-IN" sz="1400" dirty="0"/>
                        <a:t>Data Ingestion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dirty="0"/>
                        <a:t>Successful processing of dataset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dirty="0"/>
                        <a:t>Dataset processed without errors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dirty="0"/>
                        <a:t>Passed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36203612"/>
                  </a:ext>
                </a:extLst>
              </a:tr>
              <a:tr h="598839">
                <a:tc>
                  <a:txBody>
                    <a:bodyPr/>
                    <a:lstStyle/>
                    <a:p>
                      <a:r>
                        <a:rPr lang="en-IN" sz="1400" dirty="0"/>
                        <a:t>Feature Extraction (LSTM)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dirty="0"/>
                        <a:t>Accurate pattern identification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dirty="0"/>
                        <a:t>Patterns extracted as expected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dirty="0"/>
                        <a:t>Passed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35685631"/>
                  </a:ext>
                </a:extLst>
              </a:tr>
              <a:tr h="598839">
                <a:tc>
                  <a:txBody>
                    <a:bodyPr/>
                    <a:lstStyle/>
                    <a:p>
                      <a:r>
                        <a:rPr lang="en-IN" sz="1400" dirty="0"/>
                        <a:t>Prediction Accuracy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dirty="0"/>
                        <a:t>≥85% accuracy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dirty="0"/>
                        <a:t>Achieved 87.3% accuracy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dirty="0"/>
                        <a:t>Passed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93173138"/>
                  </a:ext>
                </a:extLst>
              </a:tr>
              <a:tr h="598839">
                <a:tc>
                  <a:txBody>
                    <a:bodyPr/>
                    <a:lstStyle/>
                    <a:p>
                      <a:r>
                        <a:rPr lang="en-IN" sz="1400" dirty="0"/>
                        <a:t>Visualization Feedback</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dirty="0"/>
                        <a:t>Clear, student-friendly insights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dirty="0"/>
                        <a:t>Interactive and understandable UI</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dirty="0"/>
                        <a:t>Passed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83843084"/>
                  </a:ext>
                </a:extLst>
              </a:tr>
              <a:tr h="598839">
                <a:tc>
                  <a:txBody>
                    <a:bodyPr/>
                    <a:lstStyle/>
                    <a:p>
                      <a:r>
                        <a:rPr lang="en-IN" sz="1400" dirty="0"/>
                        <a:t>At-risk Student Detection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dirty="0"/>
                        <a:t>Correctly flag low performers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dirty="0"/>
                        <a:t>At-risk students accurately flagged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dirty="0"/>
                        <a:t>Passed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81531714"/>
                  </a:ext>
                </a:extLst>
              </a:tr>
            </a:tbl>
          </a:graphicData>
        </a:graphic>
      </p:graphicFrame>
      <p:pic>
        <p:nvPicPr>
          <p:cNvPr id="6" name="Picture 5">
            <a:extLst>
              <a:ext uri="{FF2B5EF4-FFF2-40B4-BE49-F238E27FC236}">
                <a16:creationId xmlns:a16="http://schemas.microsoft.com/office/drawing/2014/main" id="{A0609185-72F7-10AD-9D01-CF00A2E7EFFF}"/>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1210614" cy="843566"/>
          </a:xfrm>
          <a:prstGeom prst="rect">
            <a:avLst/>
          </a:prstGeom>
          <a:noFill/>
          <a:ln>
            <a:noFill/>
          </a:ln>
        </p:spPr>
      </p:pic>
      <p:pic>
        <p:nvPicPr>
          <p:cNvPr id="7" name="Picture 6">
            <a:extLst>
              <a:ext uri="{FF2B5EF4-FFF2-40B4-BE49-F238E27FC236}">
                <a16:creationId xmlns:a16="http://schemas.microsoft.com/office/drawing/2014/main" id="{562346BA-009B-A276-E628-272C49D725A2}"/>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1"/>
            <a:ext cx="1236372" cy="965915"/>
          </a:xfrm>
          <a:prstGeom prst="rect">
            <a:avLst/>
          </a:prstGeom>
          <a:noFill/>
          <a:ln>
            <a:noFill/>
          </a:ln>
        </p:spPr>
      </p:pic>
    </p:spTree>
    <p:extLst>
      <p:ext uri="{BB962C8B-B14F-4D97-AF65-F5344CB8AC3E}">
        <p14:creationId xmlns:p14="http://schemas.microsoft.com/office/powerpoint/2010/main" val="358127522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3983EB-BC3C-7138-5AD8-612C67985C42}"/>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3ECC1319-55E1-4EC7-E530-907EAC46B521}"/>
              </a:ext>
            </a:extLst>
          </p:cNvPr>
          <p:cNvSpPr>
            <a:spLocks noGrp="1"/>
          </p:cNvSpPr>
          <p:nvPr>
            <p:ph type="title"/>
          </p:nvPr>
        </p:nvSpPr>
        <p:spPr>
          <a:xfrm>
            <a:off x="1024576" y="169443"/>
            <a:ext cx="6599246" cy="391366"/>
          </a:xfrm>
        </p:spPr>
        <p:txBody>
          <a:bodyPr>
            <a:normAutofit fontScale="90000"/>
          </a:bodyPr>
          <a:lstStyle/>
          <a:p>
            <a:r>
              <a:rPr lang="en-IN" dirty="0"/>
              <a:t>                                   SCREENSHOTS</a:t>
            </a:r>
          </a:p>
        </p:txBody>
      </p:sp>
      <p:pic>
        <p:nvPicPr>
          <p:cNvPr id="6" name="Content Placeholder 5">
            <a:extLst>
              <a:ext uri="{FF2B5EF4-FFF2-40B4-BE49-F238E27FC236}">
                <a16:creationId xmlns:a16="http://schemas.microsoft.com/office/drawing/2014/main" id="{E59422BE-D92C-14A2-0189-2218F6A76D47}"/>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958532" y="1028116"/>
            <a:ext cx="6852504" cy="4568336"/>
          </a:xfrm>
          <a:prstGeom prst="rect">
            <a:avLst/>
          </a:prstGeom>
        </p:spPr>
      </p:pic>
      <p:pic>
        <p:nvPicPr>
          <p:cNvPr id="2" name="Picture 1">
            <a:extLst>
              <a:ext uri="{FF2B5EF4-FFF2-40B4-BE49-F238E27FC236}">
                <a16:creationId xmlns:a16="http://schemas.microsoft.com/office/drawing/2014/main" id="{D18F6CEC-1210-92A8-6FC8-70210076682F}"/>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0"/>
            <a:ext cx="1210614" cy="843566"/>
          </a:xfrm>
          <a:prstGeom prst="rect">
            <a:avLst/>
          </a:prstGeom>
          <a:noFill/>
          <a:ln>
            <a:noFill/>
          </a:ln>
        </p:spPr>
      </p:pic>
      <p:pic>
        <p:nvPicPr>
          <p:cNvPr id="5" name="Picture 4">
            <a:extLst>
              <a:ext uri="{FF2B5EF4-FFF2-40B4-BE49-F238E27FC236}">
                <a16:creationId xmlns:a16="http://schemas.microsoft.com/office/drawing/2014/main" id="{3CFEEF9E-8415-28CA-EA40-BC37D39A9481}"/>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1"/>
            <a:ext cx="1236372" cy="965915"/>
          </a:xfrm>
          <a:prstGeom prst="rect">
            <a:avLst/>
          </a:prstGeom>
          <a:noFill/>
          <a:ln>
            <a:noFill/>
          </a:ln>
        </p:spPr>
      </p:pic>
      <p:sp>
        <p:nvSpPr>
          <p:cNvPr id="8" name="TextBox 7">
            <a:extLst>
              <a:ext uri="{FF2B5EF4-FFF2-40B4-BE49-F238E27FC236}">
                <a16:creationId xmlns:a16="http://schemas.microsoft.com/office/drawing/2014/main" id="{B40E201E-A738-24B9-2894-F85A4A548749}"/>
              </a:ext>
            </a:extLst>
          </p:cNvPr>
          <p:cNvSpPr txBox="1"/>
          <p:nvPr/>
        </p:nvSpPr>
        <p:spPr>
          <a:xfrm>
            <a:off x="3863662" y="5658654"/>
            <a:ext cx="4855334" cy="369332"/>
          </a:xfrm>
          <a:prstGeom prst="rect">
            <a:avLst/>
          </a:prstGeom>
          <a:noFill/>
        </p:spPr>
        <p:txBody>
          <a:bodyPr wrap="square">
            <a:spAutoFit/>
          </a:bodyPr>
          <a:lstStyle/>
          <a:p>
            <a:r>
              <a:rPr lang="en-US" b="1" dirty="0"/>
              <a:t>URL</a:t>
            </a:r>
            <a:endParaRPr lang="en-IN" b="1" dirty="0"/>
          </a:p>
        </p:txBody>
      </p:sp>
    </p:spTree>
    <p:extLst>
      <p:ext uri="{BB962C8B-B14F-4D97-AF65-F5344CB8AC3E}">
        <p14:creationId xmlns:p14="http://schemas.microsoft.com/office/powerpoint/2010/main" val="275497499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73B377-AD99-C974-6DBC-1EEA4812B08E}"/>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C7A02033-9070-B8F9-8FB2-C3D27EDCC6C5}"/>
              </a:ext>
            </a:extLst>
          </p:cNvPr>
          <p:cNvSpPr>
            <a:spLocks noGrp="1"/>
          </p:cNvSpPr>
          <p:nvPr>
            <p:ph type="title"/>
          </p:nvPr>
        </p:nvSpPr>
        <p:spPr>
          <a:xfrm>
            <a:off x="1024576" y="169443"/>
            <a:ext cx="6599246" cy="391366"/>
          </a:xfrm>
        </p:spPr>
        <p:txBody>
          <a:bodyPr>
            <a:normAutofit fontScale="90000"/>
          </a:bodyPr>
          <a:lstStyle/>
          <a:p>
            <a:r>
              <a:rPr lang="en-IN" dirty="0"/>
              <a:t>                                   SCREENSHOTS</a:t>
            </a:r>
          </a:p>
        </p:txBody>
      </p:sp>
      <p:pic>
        <p:nvPicPr>
          <p:cNvPr id="7" name="Content Placeholder 6">
            <a:extLst>
              <a:ext uri="{FF2B5EF4-FFF2-40B4-BE49-F238E27FC236}">
                <a16:creationId xmlns:a16="http://schemas.microsoft.com/office/drawing/2014/main" id="{348714C1-36BD-9018-C324-76FE3696E2E1}"/>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800926" y="965914"/>
            <a:ext cx="7542148" cy="4939049"/>
          </a:xfrm>
          <a:prstGeom prst="rect">
            <a:avLst/>
          </a:prstGeom>
        </p:spPr>
      </p:pic>
      <p:pic>
        <p:nvPicPr>
          <p:cNvPr id="2" name="Picture 1">
            <a:extLst>
              <a:ext uri="{FF2B5EF4-FFF2-40B4-BE49-F238E27FC236}">
                <a16:creationId xmlns:a16="http://schemas.microsoft.com/office/drawing/2014/main" id="{0C25C83B-4A99-F952-FD0D-EF49F41B972B}"/>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0"/>
            <a:ext cx="1210614" cy="843566"/>
          </a:xfrm>
          <a:prstGeom prst="rect">
            <a:avLst/>
          </a:prstGeom>
          <a:noFill/>
          <a:ln>
            <a:noFill/>
          </a:ln>
        </p:spPr>
      </p:pic>
      <p:pic>
        <p:nvPicPr>
          <p:cNvPr id="5" name="Picture 4">
            <a:extLst>
              <a:ext uri="{FF2B5EF4-FFF2-40B4-BE49-F238E27FC236}">
                <a16:creationId xmlns:a16="http://schemas.microsoft.com/office/drawing/2014/main" id="{7FEB3013-82DA-59EF-10C3-AF0462F4CBDD}"/>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1"/>
            <a:ext cx="1236372" cy="965915"/>
          </a:xfrm>
          <a:prstGeom prst="rect">
            <a:avLst/>
          </a:prstGeom>
          <a:noFill/>
          <a:ln>
            <a:noFill/>
          </a:ln>
        </p:spPr>
      </p:pic>
      <p:sp>
        <p:nvSpPr>
          <p:cNvPr id="8" name="TextBox 7">
            <a:extLst>
              <a:ext uri="{FF2B5EF4-FFF2-40B4-BE49-F238E27FC236}">
                <a16:creationId xmlns:a16="http://schemas.microsoft.com/office/drawing/2014/main" id="{82B867F6-5C1E-85C5-C034-04BC222F7563}"/>
              </a:ext>
            </a:extLst>
          </p:cNvPr>
          <p:cNvSpPr txBox="1"/>
          <p:nvPr/>
        </p:nvSpPr>
        <p:spPr>
          <a:xfrm>
            <a:off x="3844345" y="6027311"/>
            <a:ext cx="4855334" cy="369332"/>
          </a:xfrm>
          <a:prstGeom prst="rect">
            <a:avLst/>
          </a:prstGeom>
          <a:noFill/>
        </p:spPr>
        <p:txBody>
          <a:bodyPr wrap="square">
            <a:spAutoFit/>
          </a:bodyPr>
          <a:lstStyle/>
          <a:p>
            <a:r>
              <a:rPr lang="en-US" sz="1800" b="1" dirty="0"/>
              <a:t>Home Page </a:t>
            </a:r>
            <a:endParaRPr lang="en-IN" dirty="0"/>
          </a:p>
        </p:txBody>
      </p:sp>
    </p:spTree>
    <p:extLst>
      <p:ext uri="{BB962C8B-B14F-4D97-AF65-F5344CB8AC3E}">
        <p14:creationId xmlns:p14="http://schemas.microsoft.com/office/powerpoint/2010/main" val="253516958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CDE47C-1505-3068-8AC7-070F656516EA}"/>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B19A34C4-58F3-8443-26BD-161F575208BF}"/>
              </a:ext>
            </a:extLst>
          </p:cNvPr>
          <p:cNvSpPr>
            <a:spLocks noGrp="1"/>
          </p:cNvSpPr>
          <p:nvPr>
            <p:ph type="title"/>
          </p:nvPr>
        </p:nvSpPr>
        <p:spPr>
          <a:xfrm>
            <a:off x="1024576" y="169443"/>
            <a:ext cx="6599246" cy="391366"/>
          </a:xfrm>
        </p:spPr>
        <p:txBody>
          <a:bodyPr>
            <a:normAutofit fontScale="90000"/>
          </a:bodyPr>
          <a:lstStyle/>
          <a:p>
            <a:r>
              <a:rPr lang="en-IN" dirty="0"/>
              <a:t>                                   SCREENSHOTS</a:t>
            </a:r>
          </a:p>
        </p:txBody>
      </p:sp>
      <p:pic>
        <p:nvPicPr>
          <p:cNvPr id="6" name="Content Placeholder 5">
            <a:extLst>
              <a:ext uri="{FF2B5EF4-FFF2-40B4-BE49-F238E27FC236}">
                <a16:creationId xmlns:a16="http://schemas.microsoft.com/office/drawing/2014/main" id="{8461FB86-FEF4-E45E-620A-4C3AB9805E54}"/>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946239" y="965914"/>
            <a:ext cx="7251521" cy="4834348"/>
          </a:xfrm>
          <a:prstGeom prst="rect">
            <a:avLst/>
          </a:prstGeom>
        </p:spPr>
      </p:pic>
      <p:pic>
        <p:nvPicPr>
          <p:cNvPr id="2" name="Picture 1">
            <a:extLst>
              <a:ext uri="{FF2B5EF4-FFF2-40B4-BE49-F238E27FC236}">
                <a16:creationId xmlns:a16="http://schemas.microsoft.com/office/drawing/2014/main" id="{DCDC1F3A-973E-9D84-84DF-6BC129D08956}"/>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0"/>
            <a:ext cx="1210614" cy="843566"/>
          </a:xfrm>
          <a:prstGeom prst="rect">
            <a:avLst/>
          </a:prstGeom>
          <a:noFill/>
          <a:ln>
            <a:noFill/>
          </a:ln>
        </p:spPr>
      </p:pic>
      <p:pic>
        <p:nvPicPr>
          <p:cNvPr id="5" name="Picture 4">
            <a:extLst>
              <a:ext uri="{FF2B5EF4-FFF2-40B4-BE49-F238E27FC236}">
                <a16:creationId xmlns:a16="http://schemas.microsoft.com/office/drawing/2014/main" id="{DE2102B0-221F-C5F7-DBF1-4FFAD1A49095}"/>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1"/>
            <a:ext cx="1236372" cy="965915"/>
          </a:xfrm>
          <a:prstGeom prst="rect">
            <a:avLst/>
          </a:prstGeom>
          <a:noFill/>
          <a:ln>
            <a:noFill/>
          </a:ln>
        </p:spPr>
      </p:pic>
      <p:sp>
        <p:nvSpPr>
          <p:cNvPr id="8" name="TextBox 7">
            <a:extLst>
              <a:ext uri="{FF2B5EF4-FFF2-40B4-BE49-F238E27FC236}">
                <a16:creationId xmlns:a16="http://schemas.microsoft.com/office/drawing/2014/main" id="{3AA06755-2449-8831-2EC8-8F1AA6AD2EEC}"/>
              </a:ext>
            </a:extLst>
          </p:cNvPr>
          <p:cNvSpPr txBox="1"/>
          <p:nvPr/>
        </p:nvSpPr>
        <p:spPr>
          <a:xfrm>
            <a:off x="3837905" y="5895306"/>
            <a:ext cx="4855334" cy="369332"/>
          </a:xfrm>
          <a:prstGeom prst="rect">
            <a:avLst/>
          </a:prstGeom>
          <a:noFill/>
        </p:spPr>
        <p:txBody>
          <a:bodyPr wrap="square">
            <a:spAutoFit/>
          </a:bodyPr>
          <a:lstStyle/>
          <a:p>
            <a:r>
              <a:rPr lang="en-US" b="1" dirty="0"/>
              <a:t>Abstract </a:t>
            </a:r>
            <a:r>
              <a:rPr lang="en-US" sz="1800" b="1" dirty="0"/>
              <a:t>Page </a:t>
            </a:r>
            <a:endParaRPr lang="en-IN" dirty="0"/>
          </a:p>
        </p:txBody>
      </p:sp>
    </p:spTree>
    <p:extLst>
      <p:ext uri="{BB962C8B-B14F-4D97-AF65-F5344CB8AC3E}">
        <p14:creationId xmlns:p14="http://schemas.microsoft.com/office/powerpoint/2010/main" val="19121422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7FEF04-8A26-4D33-60D1-54B47E59E33B}"/>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9C75E831-F255-66D5-F9A9-9CE59EA260B0}"/>
              </a:ext>
            </a:extLst>
          </p:cNvPr>
          <p:cNvSpPr>
            <a:spLocks noGrp="1"/>
          </p:cNvSpPr>
          <p:nvPr>
            <p:ph type="title"/>
          </p:nvPr>
        </p:nvSpPr>
        <p:spPr>
          <a:xfrm>
            <a:off x="1024576" y="169443"/>
            <a:ext cx="6599246" cy="391366"/>
          </a:xfrm>
        </p:spPr>
        <p:txBody>
          <a:bodyPr>
            <a:normAutofit fontScale="90000"/>
          </a:bodyPr>
          <a:lstStyle/>
          <a:p>
            <a:r>
              <a:rPr lang="en-IN" dirty="0"/>
              <a:t>                                   SCREENSHOTS</a:t>
            </a:r>
          </a:p>
        </p:txBody>
      </p:sp>
      <p:pic>
        <p:nvPicPr>
          <p:cNvPr id="14" name="Content Placeholder 13">
            <a:extLst>
              <a:ext uri="{FF2B5EF4-FFF2-40B4-BE49-F238E27FC236}">
                <a16:creationId xmlns:a16="http://schemas.microsoft.com/office/drawing/2014/main" id="{D056F30D-40B2-145C-3E6B-C63662D6A83E}"/>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809307" y="920538"/>
            <a:ext cx="7525386" cy="5016923"/>
          </a:xfrm>
          <a:prstGeom prst="rect">
            <a:avLst/>
          </a:prstGeom>
        </p:spPr>
      </p:pic>
      <p:pic>
        <p:nvPicPr>
          <p:cNvPr id="2" name="Picture 1">
            <a:extLst>
              <a:ext uri="{FF2B5EF4-FFF2-40B4-BE49-F238E27FC236}">
                <a16:creationId xmlns:a16="http://schemas.microsoft.com/office/drawing/2014/main" id="{E7DA2F3C-FDF0-8DFD-C29C-4F30A42978D9}"/>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0"/>
            <a:ext cx="1210614" cy="843566"/>
          </a:xfrm>
          <a:prstGeom prst="rect">
            <a:avLst/>
          </a:prstGeom>
          <a:noFill/>
          <a:ln>
            <a:noFill/>
          </a:ln>
        </p:spPr>
      </p:pic>
      <p:pic>
        <p:nvPicPr>
          <p:cNvPr id="5" name="Picture 4">
            <a:extLst>
              <a:ext uri="{FF2B5EF4-FFF2-40B4-BE49-F238E27FC236}">
                <a16:creationId xmlns:a16="http://schemas.microsoft.com/office/drawing/2014/main" id="{FD9E46C4-EC86-0CE9-0DE2-FFD25774A5E1}"/>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1"/>
            <a:ext cx="1236372" cy="965915"/>
          </a:xfrm>
          <a:prstGeom prst="rect">
            <a:avLst/>
          </a:prstGeom>
          <a:noFill/>
          <a:ln>
            <a:noFill/>
          </a:ln>
        </p:spPr>
      </p:pic>
      <p:sp>
        <p:nvSpPr>
          <p:cNvPr id="7" name="TextBox 6">
            <a:extLst>
              <a:ext uri="{FF2B5EF4-FFF2-40B4-BE49-F238E27FC236}">
                <a16:creationId xmlns:a16="http://schemas.microsoft.com/office/drawing/2014/main" id="{02041385-728D-7222-ABF8-185385326AEA}"/>
              </a:ext>
            </a:extLst>
          </p:cNvPr>
          <p:cNvSpPr txBox="1"/>
          <p:nvPr/>
        </p:nvSpPr>
        <p:spPr>
          <a:xfrm>
            <a:off x="4063285" y="6014433"/>
            <a:ext cx="4855334" cy="369332"/>
          </a:xfrm>
          <a:prstGeom prst="rect">
            <a:avLst/>
          </a:prstGeom>
          <a:noFill/>
        </p:spPr>
        <p:txBody>
          <a:bodyPr wrap="square">
            <a:spAutoFit/>
          </a:bodyPr>
          <a:lstStyle/>
          <a:p>
            <a:r>
              <a:rPr lang="en-US" b="1" dirty="0"/>
              <a:t>Login</a:t>
            </a:r>
            <a:r>
              <a:rPr lang="en-US" sz="1800" b="1" dirty="0"/>
              <a:t> Page </a:t>
            </a:r>
            <a:endParaRPr lang="en-IN" dirty="0"/>
          </a:p>
        </p:txBody>
      </p:sp>
    </p:spTree>
    <p:extLst>
      <p:ext uri="{BB962C8B-B14F-4D97-AF65-F5344CB8AC3E}">
        <p14:creationId xmlns:p14="http://schemas.microsoft.com/office/powerpoint/2010/main" val="301197927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FA4101-6EB0-1930-B2A3-FC5474C5FB2B}"/>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1413FA7A-4F9D-DDB6-63AE-B1265817B7D7}"/>
              </a:ext>
            </a:extLst>
          </p:cNvPr>
          <p:cNvSpPr>
            <a:spLocks noGrp="1"/>
          </p:cNvSpPr>
          <p:nvPr>
            <p:ph type="title"/>
          </p:nvPr>
        </p:nvSpPr>
        <p:spPr>
          <a:xfrm>
            <a:off x="1024576" y="169443"/>
            <a:ext cx="6599246" cy="391366"/>
          </a:xfrm>
        </p:spPr>
        <p:txBody>
          <a:bodyPr>
            <a:normAutofit fontScale="90000"/>
          </a:bodyPr>
          <a:lstStyle/>
          <a:p>
            <a:r>
              <a:rPr lang="en-IN" dirty="0"/>
              <a:t>                                   SCREENSHOTS</a:t>
            </a:r>
          </a:p>
        </p:txBody>
      </p:sp>
      <p:pic>
        <p:nvPicPr>
          <p:cNvPr id="6" name="Content Placeholder 5">
            <a:extLst>
              <a:ext uri="{FF2B5EF4-FFF2-40B4-BE49-F238E27FC236}">
                <a16:creationId xmlns:a16="http://schemas.microsoft.com/office/drawing/2014/main" id="{09B8EFC6-F67D-28DA-BF68-AC0C5357072F}"/>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024576" y="934782"/>
            <a:ext cx="7482653" cy="4988435"/>
          </a:xfrm>
          <a:prstGeom prst="rect">
            <a:avLst/>
          </a:prstGeom>
        </p:spPr>
      </p:pic>
      <p:pic>
        <p:nvPicPr>
          <p:cNvPr id="2" name="Picture 1">
            <a:extLst>
              <a:ext uri="{FF2B5EF4-FFF2-40B4-BE49-F238E27FC236}">
                <a16:creationId xmlns:a16="http://schemas.microsoft.com/office/drawing/2014/main" id="{B3159AFD-E672-606A-6D88-6953031B79AC}"/>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0"/>
            <a:ext cx="1210614" cy="843566"/>
          </a:xfrm>
          <a:prstGeom prst="rect">
            <a:avLst/>
          </a:prstGeom>
          <a:noFill/>
          <a:ln>
            <a:noFill/>
          </a:ln>
        </p:spPr>
      </p:pic>
      <p:pic>
        <p:nvPicPr>
          <p:cNvPr id="5" name="Picture 4">
            <a:extLst>
              <a:ext uri="{FF2B5EF4-FFF2-40B4-BE49-F238E27FC236}">
                <a16:creationId xmlns:a16="http://schemas.microsoft.com/office/drawing/2014/main" id="{D2FBE4B5-1A89-A37B-D65D-320C5CAB1868}"/>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1"/>
            <a:ext cx="1236372" cy="965915"/>
          </a:xfrm>
          <a:prstGeom prst="rect">
            <a:avLst/>
          </a:prstGeom>
          <a:noFill/>
          <a:ln>
            <a:noFill/>
          </a:ln>
        </p:spPr>
      </p:pic>
      <p:sp>
        <p:nvSpPr>
          <p:cNvPr id="8" name="TextBox 7">
            <a:extLst>
              <a:ext uri="{FF2B5EF4-FFF2-40B4-BE49-F238E27FC236}">
                <a16:creationId xmlns:a16="http://schemas.microsoft.com/office/drawing/2014/main" id="{DDF504C3-F17E-B26F-5C72-53E756DFEF30}"/>
              </a:ext>
            </a:extLst>
          </p:cNvPr>
          <p:cNvSpPr txBox="1"/>
          <p:nvPr/>
        </p:nvSpPr>
        <p:spPr>
          <a:xfrm>
            <a:off x="4031089" y="6014433"/>
            <a:ext cx="4855334" cy="369332"/>
          </a:xfrm>
          <a:prstGeom prst="rect">
            <a:avLst/>
          </a:prstGeom>
          <a:noFill/>
        </p:spPr>
        <p:txBody>
          <a:bodyPr wrap="square">
            <a:spAutoFit/>
          </a:bodyPr>
          <a:lstStyle/>
          <a:p>
            <a:r>
              <a:rPr lang="en-US" b="1" dirty="0"/>
              <a:t>Login Success</a:t>
            </a:r>
            <a:endParaRPr lang="en-IN" b="1" dirty="0"/>
          </a:p>
        </p:txBody>
      </p:sp>
    </p:spTree>
    <p:extLst>
      <p:ext uri="{BB962C8B-B14F-4D97-AF65-F5344CB8AC3E}">
        <p14:creationId xmlns:p14="http://schemas.microsoft.com/office/powerpoint/2010/main" val="178798892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30A62A-38DA-D2BD-8CA5-FC72F205F647}"/>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52CFB08D-E245-0807-CD5F-D6F6DE0F9DDD}"/>
              </a:ext>
            </a:extLst>
          </p:cNvPr>
          <p:cNvSpPr>
            <a:spLocks noGrp="1"/>
          </p:cNvSpPr>
          <p:nvPr>
            <p:ph type="title"/>
          </p:nvPr>
        </p:nvSpPr>
        <p:spPr>
          <a:xfrm>
            <a:off x="1024576" y="169443"/>
            <a:ext cx="6599246" cy="391366"/>
          </a:xfrm>
        </p:spPr>
        <p:txBody>
          <a:bodyPr>
            <a:normAutofit fontScale="90000"/>
          </a:bodyPr>
          <a:lstStyle/>
          <a:p>
            <a:r>
              <a:rPr lang="en-IN" dirty="0"/>
              <a:t>                                   SCREENSHOTS</a:t>
            </a:r>
          </a:p>
        </p:txBody>
      </p:sp>
      <p:pic>
        <p:nvPicPr>
          <p:cNvPr id="2" name="Content Placeholder 1">
            <a:extLst>
              <a:ext uri="{FF2B5EF4-FFF2-40B4-BE49-F238E27FC236}">
                <a16:creationId xmlns:a16="http://schemas.microsoft.com/office/drawing/2014/main" id="{05F8E4E4-D4BB-CEBD-7FAB-5779BC0CC898}"/>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790667" y="908111"/>
            <a:ext cx="7562666" cy="5041777"/>
          </a:xfrm>
          <a:prstGeom prst="rect">
            <a:avLst/>
          </a:prstGeom>
        </p:spPr>
      </p:pic>
      <p:pic>
        <p:nvPicPr>
          <p:cNvPr id="5" name="Picture 4">
            <a:extLst>
              <a:ext uri="{FF2B5EF4-FFF2-40B4-BE49-F238E27FC236}">
                <a16:creationId xmlns:a16="http://schemas.microsoft.com/office/drawing/2014/main" id="{CFA48543-D987-2578-DAC1-AEB78AA4808C}"/>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0"/>
            <a:ext cx="1210614" cy="843566"/>
          </a:xfrm>
          <a:prstGeom prst="rect">
            <a:avLst/>
          </a:prstGeom>
          <a:noFill/>
          <a:ln>
            <a:noFill/>
          </a:ln>
        </p:spPr>
      </p:pic>
      <p:sp>
        <p:nvSpPr>
          <p:cNvPr id="7" name="TextBox 6">
            <a:extLst>
              <a:ext uri="{FF2B5EF4-FFF2-40B4-BE49-F238E27FC236}">
                <a16:creationId xmlns:a16="http://schemas.microsoft.com/office/drawing/2014/main" id="{787C17B6-92EC-20EC-BC9B-A2E0EB5436DB}"/>
              </a:ext>
            </a:extLst>
          </p:cNvPr>
          <p:cNvSpPr txBox="1"/>
          <p:nvPr/>
        </p:nvSpPr>
        <p:spPr>
          <a:xfrm>
            <a:off x="3683358" y="6014433"/>
            <a:ext cx="4855334" cy="369332"/>
          </a:xfrm>
          <a:prstGeom prst="rect">
            <a:avLst/>
          </a:prstGeom>
          <a:noFill/>
        </p:spPr>
        <p:txBody>
          <a:bodyPr wrap="square">
            <a:spAutoFit/>
          </a:bodyPr>
          <a:lstStyle/>
          <a:p>
            <a:r>
              <a:rPr lang="en-US" b="1" dirty="0"/>
              <a:t>Dataset Upload</a:t>
            </a:r>
            <a:r>
              <a:rPr lang="en-US" sz="1800" b="1" dirty="0"/>
              <a:t> </a:t>
            </a:r>
            <a:endParaRPr lang="en-IN" dirty="0"/>
          </a:p>
        </p:txBody>
      </p:sp>
    </p:spTree>
    <p:extLst>
      <p:ext uri="{BB962C8B-B14F-4D97-AF65-F5344CB8AC3E}">
        <p14:creationId xmlns:p14="http://schemas.microsoft.com/office/powerpoint/2010/main" val="223946701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1641C8-5D2A-EE34-D094-94CA9284088A}"/>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A82CCD4F-B8E7-B47E-D120-8FE707D06BAD}"/>
              </a:ext>
            </a:extLst>
          </p:cNvPr>
          <p:cNvSpPr>
            <a:spLocks noGrp="1"/>
          </p:cNvSpPr>
          <p:nvPr>
            <p:ph type="title"/>
          </p:nvPr>
        </p:nvSpPr>
        <p:spPr>
          <a:xfrm>
            <a:off x="1024576" y="169443"/>
            <a:ext cx="6599246" cy="391366"/>
          </a:xfrm>
        </p:spPr>
        <p:txBody>
          <a:bodyPr>
            <a:normAutofit fontScale="90000"/>
          </a:bodyPr>
          <a:lstStyle/>
          <a:p>
            <a:r>
              <a:rPr lang="en-IN" dirty="0"/>
              <a:t>                                   SCREENSHOTS</a:t>
            </a:r>
          </a:p>
        </p:txBody>
      </p:sp>
      <p:pic>
        <p:nvPicPr>
          <p:cNvPr id="2" name="Content Placeholder 1">
            <a:extLst>
              <a:ext uri="{FF2B5EF4-FFF2-40B4-BE49-F238E27FC236}">
                <a16:creationId xmlns:a16="http://schemas.microsoft.com/office/drawing/2014/main" id="{925D00B0-1249-856A-499A-FA3A47B4F519}"/>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782365" y="965914"/>
            <a:ext cx="7579270" cy="5052846"/>
          </a:xfrm>
          <a:prstGeom prst="rect">
            <a:avLst/>
          </a:prstGeom>
        </p:spPr>
      </p:pic>
      <p:pic>
        <p:nvPicPr>
          <p:cNvPr id="5" name="Picture 4">
            <a:extLst>
              <a:ext uri="{FF2B5EF4-FFF2-40B4-BE49-F238E27FC236}">
                <a16:creationId xmlns:a16="http://schemas.microsoft.com/office/drawing/2014/main" id="{76A086E4-DF52-B670-744B-4B512FA6EC1F}"/>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0"/>
            <a:ext cx="1210614" cy="843566"/>
          </a:xfrm>
          <a:prstGeom prst="rect">
            <a:avLst/>
          </a:prstGeom>
          <a:noFill/>
          <a:ln>
            <a:noFill/>
          </a:ln>
        </p:spPr>
      </p:pic>
      <p:pic>
        <p:nvPicPr>
          <p:cNvPr id="6" name="Picture 5">
            <a:extLst>
              <a:ext uri="{FF2B5EF4-FFF2-40B4-BE49-F238E27FC236}">
                <a16:creationId xmlns:a16="http://schemas.microsoft.com/office/drawing/2014/main" id="{B0991087-0BB2-444E-366B-0BE72BEDAF21}"/>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1"/>
            <a:ext cx="1236372" cy="965915"/>
          </a:xfrm>
          <a:prstGeom prst="rect">
            <a:avLst/>
          </a:prstGeom>
          <a:noFill/>
          <a:ln>
            <a:noFill/>
          </a:ln>
        </p:spPr>
      </p:pic>
      <p:sp>
        <p:nvSpPr>
          <p:cNvPr id="8" name="TextBox 7">
            <a:extLst>
              <a:ext uri="{FF2B5EF4-FFF2-40B4-BE49-F238E27FC236}">
                <a16:creationId xmlns:a16="http://schemas.microsoft.com/office/drawing/2014/main" id="{FCB4B9A8-4152-3001-6A97-3605C7781593}"/>
              </a:ext>
            </a:extLst>
          </p:cNvPr>
          <p:cNvSpPr txBox="1"/>
          <p:nvPr/>
        </p:nvSpPr>
        <p:spPr>
          <a:xfrm>
            <a:off x="3702677" y="6136831"/>
            <a:ext cx="4855334" cy="369332"/>
          </a:xfrm>
          <a:prstGeom prst="rect">
            <a:avLst/>
          </a:prstGeom>
          <a:noFill/>
        </p:spPr>
        <p:txBody>
          <a:bodyPr wrap="square">
            <a:spAutoFit/>
          </a:bodyPr>
          <a:lstStyle/>
          <a:p>
            <a:r>
              <a:rPr lang="en-US" b="1" dirty="0"/>
              <a:t>CSV file</a:t>
            </a:r>
            <a:r>
              <a:rPr lang="en-US" sz="1800" b="1" dirty="0"/>
              <a:t> </a:t>
            </a:r>
            <a:endParaRPr lang="en-IN" dirty="0"/>
          </a:p>
        </p:txBody>
      </p:sp>
    </p:spTree>
    <p:extLst>
      <p:ext uri="{BB962C8B-B14F-4D97-AF65-F5344CB8AC3E}">
        <p14:creationId xmlns:p14="http://schemas.microsoft.com/office/powerpoint/2010/main" val="13803566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DD87AA-CC95-1CF1-3BC5-A3C52C6D014D}"/>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846195E3-A2C9-EB1F-1135-49F18D1D2B58}"/>
              </a:ext>
            </a:extLst>
          </p:cNvPr>
          <p:cNvSpPr>
            <a:spLocks noGrp="1"/>
          </p:cNvSpPr>
          <p:nvPr>
            <p:ph type="title"/>
          </p:nvPr>
        </p:nvSpPr>
        <p:spPr>
          <a:xfrm>
            <a:off x="1024576" y="169443"/>
            <a:ext cx="6599246" cy="391366"/>
          </a:xfrm>
        </p:spPr>
        <p:txBody>
          <a:bodyPr>
            <a:normAutofit fontScale="90000"/>
          </a:bodyPr>
          <a:lstStyle/>
          <a:p>
            <a:r>
              <a:rPr lang="en-IN" dirty="0"/>
              <a:t>                                   SCREENSHOTS</a:t>
            </a:r>
          </a:p>
        </p:txBody>
      </p:sp>
      <p:pic>
        <p:nvPicPr>
          <p:cNvPr id="2" name="Content Placeholder 1">
            <a:extLst>
              <a:ext uri="{FF2B5EF4-FFF2-40B4-BE49-F238E27FC236}">
                <a16:creationId xmlns:a16="http://schemas.microsoft.com/office/drawing/2014/main" id="{947C3C96-2727-B407-65A2-15CAE2EF7389}"/>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735678" y="965914"/>
            <a:ext cx="7672643" cy="5115095"/>
          </a:xfrm>
          <a:prstGeom prst="rect">
            <a:avLst/>
          </a:prstGeom>
        </p:spPr>
      </p:pic>
      <p:pic>
        <p:nvPicPr>
          <p:cNvPr id="5" name="Picture 4">
            <a:extLst>
              <a:ext uri="{FF2B5EF4-FFF2-40B4-BE49-F238E27FC236}">
                <a16:creationId xmlns:a16="http://schemas.microsoft.com/office/drawing/2014/main" id="{AF574BC4-B192-1A91-1A52-9CF6FDBD0FC8}"/>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0"/>
            <a:ext cx="1210614" cy="843566"/>
          </a:xfrm>
          <a:prstGeom prst="rect">
            <a:avLst/>
          </a:prstGeom>
          <a:noFill/>
          <a:ln>
            <a:noFill/>
          </a:ln>
        </p:spPr>
      </p:pic>
      <p:pic>
        <p:nvPicPr>
          <p:cNvPr id="6" name="Picture 5">
            <a:extLst>
              <a:ext uri="{FF2B5EF4-FFF2-40B4-BE49-F238E27FC236}">
                <a16:creationId xmlns:a16="http://schemas.microsoft.com/office/drawing/2014/main" id="{08F5FD42-7A62-69F2-BDA0-94686229FEFB}"/>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1"/>
            <a:ext cx="1236372" cy="965915"/>
          </a:xfrm>
          <a:prstGeom prst="rect">
            <a:avLst/>
          </a:prstGeom>
          <a:noFill/>
          <a:ln>
            <a:noFill/>
          </a:ln>
        </p:spPr>
      </p:pic>
      <p:sp>
        <p:nvSpPr>
          <p:cNvPr id="8" name="TextBox 7">
            <a:extLst>
              <a:ext uri="{FF2B5EF4-FFF2-40B4-BE49-F238E27FC236}">
                <a16:creationId xmlns:a16="http://schemas.microsoft.com/office/drawing/2014/main" id="{EEE1BC8B-75A3-D783-2A65-553D4C6977B4}"/>
              </a:ext>
            </a:extLst>
          </p:cNvPr>
          <p:cNvSpPr txBox="1"/>
          <p:nvPr/>
        </p:nvSpPr>
        <p:spPr>
          <a:xfrm>
            <a:off x="3644722" y="6116782"/>
            <a:ext cx="4855334" cy="369332"/>
          </a:xfrm>
          <a:prstGeom prst="rect">
            <a:avLst/>
          </a:prstGeom>
          <a:noFill/>
        </p:spPr>
        <p:txBody>
          <a:bodyPr wrap="square">
            <a:spAutoFit/>
          </a:bodyPr>
          <a:lstStyle/>
          <a:p>
            <a:r>
              <a:rPr lang="en-US" sz="1800" b="1" dirty="0"/>
              <a:t>View </a:t>
            </a:r>
            <a:r>
              <a:rPr lang="en-US" b="1" dirty="0"/>
              <a:t>D</a:t>
            </a:r>
            <a:r>
              <a:rPr lang="en-US" sz="1800" b="1" dirty="0"/>
              <a:t>ataset Page </a:t>
            </a:r>
            <a:endParaRPr lang="en-IN" dirty="0"/>
          </a:p>
        </p:txBody>
      </p:sp>
    </p:spTree>
    <p:extLst>
      <p:ext uri="{BB962C8B-B14F-4D97-AF65-F5344CB8AC3E}">
        <p14:creationId xmlns:p14="http://schemas.microsoft.com/office/powerpoint/2010/main" val="20098048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E904032-56EE-4E14-8F17-7393B42D6100}"/>
              </a:ext>
            </a:extLst>
          </p:cNvPr>
          <p:cNvSpPr>
            <a:spLocks noGrp="1"/>
          </p:cNvSpPr>
          <p:nvPr>
            <p:ph idx="1"/>
          </p:nvPr>
        </p:nvSpPr>
        <p:spPr>
          <a:xfrm>
            <a:off x="167425" y="1352282"/>
            <a:ext cx="8852749" cy="5505718"/>
          </a:xfrm>
        </p:spPr>
        <p:txBody>
          <a:bodyPr>
            <a:noAutofit/>
          </a:bodyPr>
          <a:lstStyle/>
          <a:p>
            <a:pPr algn="just">
              <a:lnSpc>
                <a:spcPct val="150000"/>
              </a:lnSpc>
              <a:buSzPct val="100000"/>
              <a:buNone/>
            </a:pPr>
            <a:r>
              <a:rPr lang="en-US" sz="1600" dirty="0"/>
              <a:t>As an important step to achieving personalized education, academic performance prediction is a key issue in the education data mining field. It has been extensively demonstrated that academic performance can be profoundly affected by the following factors: </a:t>
            </a:r>
          </a:p>
          <a:p>
            <a:pPr marL="285750" indent="-285750" algn="just">
              <a:lnSpc>
                <a:spcPct val="150000"/>
              </a:lnSpc>
              <a:buSzPct val="100000"/>
              <a:buFont typeface="Wingdings" panose="05000000000000000000" pitchFamily="2" charset="2"/>
              <a:buChar char="Ø"/>
            </a:pPr>
            <a:r>
              <a:rPr lang="en-US" sz="1600" dirty="0"/>
              <a:t> Students’ Personality (e.g., neuroticism, extraversion, and agreeableness) </a:t>
            </a:r>
          </a:p>
          <a:p>
            <a:pPr marL="285750" indent="-285750" algn="just">
              <a:lnSpc>
                <a:spcPct val="150000"/>
              </a:lnSpc>
              <a:buSzPct val="100000"/>
              <a:buFont typeface="Wingdings" panose="05000000000000000000" pitchFamily="2" charset="2"/>
              <a:buChar char="Ø"/>
            </a:pPr>
            <a:r>
              <a:rPr lang="en-US" sz="1600" dirty="0"/>
              <a:t> Personal Status (e.g., gender, age, height, weight, physical fitness, cardiorespiratory fitness, aerobic fitness, stress, mood, mental health, intelligence, and executive functions) </a:t>
            </a:r>
          </a:p>
          <a:p>
            <a:pPr marL="285750" indent="-285750" algn="just">
              <a:lnSpc>
                <a:spcPct val="150000"/>
              </a:lnSpc>
              <a:buSzPct val="100000"/>
              <a:buFont typeface="Wingdings" panose="05000000000000000000" pitchFamily="2" charset="2"/>
              <a:buChar char="Ø"/>
            </a:pPr>
            <a:r>
              <a:rPr lang="en-US" sz="1600" dirty="0"/>
              <a:t>Lifestyle Behaviors (e.g., eating, physical activity, sleep patterns, social tie, and time management)</a:t>
            </a:r>
          </a:p>
          <a:p>
            <a:pPr marL="285750" indent="-285750" algn="just">
              <a:lnSpc>
                <a:spcPct val="150000"/>
              </a:lnSpc>
              <a:buSzPct val="100000"/>
              <a:buFont typeface="Wingdings" panose="05000000000000000000" pitchFamily="2" charset="2"/>
              <a:buChar char="Ø"/>
            </a:pPr>
            <a:r>
              <a:rPr lang="en-US" sz="1600" dirty="0"/>
              <a:t>Learning Behaviors (e.g., class attendance, study duration, library entry, and online learning) </a:t>
            </a:r>
          </a:p>
        </p:txBody>
      </p:sp>
      <p:sp>
        <p:nvSpPr>
          <p:cNvPr id="3" name="Title 2">
            <a:extLst>
              <a:ext uri="{FF2B5EF4-FFF2-40B4-BE49-F238E27FC236}">
                <a16:creationId xmlns:a16="http://schemas.microsoft.com/office/drawing/2014/main" id="{EDE9E3B9-6150-4CB4-ADCD-F55F10DCCC8B}"/>
              </a:ext>
            </a:extLst>
          </p:cNvPr>
          <p:cNvSpPr>
            <a:spLocks noGrp="1"/>
          </p:cNvSpPr>
          <p:nvPr>
            <p:ph type="title"/>
          </p:nvPr>
        </p:nvSpPr>
        <p:spPr>
          <a:xfrm>
            <a:off x="1024576" y="134417"/>
            <a:ext cx="6599246" cy="479910"/>
          </a:xfrm>
        </p:spPr>
        <p:txBody>
          <a:bodyPr/>
          <a:lstStyle/>
          <a:p>
            <a:pPr algn="ctr"/>
            <a:r>
              <a:rPr lang="en-IN" dirty="0"/>
              <a:t>INTRODUCTION</a:t>
            </a:r>
          </a:p>
        </p:txBody>
      </p:sp>
      <p:pic>
        <p:nvPicPr>
          <p:cNvPr id="4" name="Picture 3">
            <a:extLst>
              <a:ext uri="{FF2B5EF4-FFF2-40B4-BE49-F238E27FC236}">
                <a16:creationId xmlns:a16="http://schemas.microsoft.com/office/drawing/2014/main" id="{D31252CB-0F9E-5935-242A-7113158F7DA6}"/>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1210614" cy="843566"/>
          </a:xfrm>
          <a:prstGeom prst="rect">
            <a:avLst/>
          </a:prstGeom>
          <a:noFill/>
          <a:ln>
            <a:noFill/>
          </a:ln>
        </p:spPr>
      </p:pic>
      <p:pic>
        <p:nvPicPr>
          <p:cNvPr id="6" name="Picture 5">
            <a:extLst>
              <a:ext uri="{FF2B5EF4-FFF2-40B4-BE49-F238E27FC236}">
                <a16:creationId xmlns:a16="http://schemas.microsoft.com/office/drawing/2014/main" id="{FDB0E91D-483A-95B3-E6AA-7F4DFFD9C7C8}"/>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1"/>
            <a:ext cx="1236372" cy="965915"/>
          </a:xfrm>
          <a:prstGeom prst="rect">
            <a:avLst/>
          </a:prstGeom>
          <a:noFill/>
          <a:ln>
            <a:noFill/>
          </a:ln>
        </p:spPr>
      </p:pic>
    </p:spTree>
    <p:extLst>
      <p:ext uri="{BB962C8B-B14F-4D97-AF65-F5344CB8AC3E}">
        <p14:creationId xmlns:p14="http://schemas.microsoft.com/office/powerpoint/2010/main" val="1673390992"/>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F5A739-0CE7-F4BC-B26E-AFD4D267A6AD}"/>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B80E364C-A5EC-416A-D259-93E1C9F79BC1}"/>
              </a:ext>
            </a:extLst>
          </p:cNvPr>
          <p:cNvSpPr>
            <a:spLocks noGrp="1"/>
          </p:cNvSpPr>
          <p:nvPr>
            <p:ph type="title"/>
          </p:nvPr>
        </p:nvSpPr>
        <p:spPr>
          <a:xfrm>
            <a:off x="1024576" y="169443"/>
            <a:ext cx="6599246" cy="391366"/>
          </a:xfrm>
        </p:spPr>
        <p:txBody>
          <a:bodyPr>
            <a:normAutofit fontScale="90000"/>
          </a:bodyPr>
          <a:lstStyle/>
          <a:p>
            <a:r>
              <a:rPr lang="en-IN" dirty="0"/>
              <a:t>                                   SCREENSHOTS</a:t>
            </a:r>
          </a:p>
        </p:txBody>
      </p:sp>
      <p:pic>
        <p:nvPicPr>
          <p:cNvPr id="2" name="Content Placeholder 1">
            <a:extLst>
              <a:ext uri="{FF2B5EF4-FFF2-40B4-BE49-F238E27FC236}">
                <a16:creationId xmlns:a16="http://schemas.microsoft.com/office/drawing/2014/main" id="{F5ED48C5-E7C3-70DF-1102-E337DEEA6905}"/>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724662" y="965914"/>
            <a:ext cx="7694675" cy="5129783"/>
          </a:xfrm>
          <a:prstGeom prst="rect">
            <a:avLst/>
          </a:prstGeom>
        </p:spPr>
      </p:pic>
      <p:pic>
        <p:nvPicPr>
          <p:cNvPr id="5" name="Picture 4">
            <a:extLst>
              <a:ext uri="{FF2B5EF4-FFF2-40B4-BE49-F238E27FC236}">
                <a16:creationId xmlns:a16="http://schemas.microsoft.com/office/drawing/2014/main" id="{8D187484-0BB8-0695-C02A-2BC16343222B}"/>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0"/>
            <a:ext cx="1210614" cy="843566"/>
          </a:xfrm>
          <a:prstGeom prst="rect">
            <a:avLst/>
          </a:prstGeom>
          <a:noFill/>
          <a:ln>
            <a:noFill/>
          </a:ln>
        </p:spPr>
      </p:pic>
      <p:pic>
        <p:nvPicPr>
          <p:cNvPr id="6" name="Picture 5">
            <a:extLst>
              <a:ext uri="{FF2B5EF4-FFF2-40B4-BE49-F238E27FC236}">
                <a16:creationId xmlns:a16="http://schemas.microsoft.com/office/drawing/2014/main" id="{74CBFA77-DE3C-76F6-3CA4-8C279038BD05}"/>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1"/>
            <a:ext cx="1236372" cy="965915"/>
          </a:xfrm>
          <a:prstGeom prst="rect">
            <a:avLst/>
          </a:prstGeom>
          <a:noFill/>
          <a:ln>
            <a:noFill/>
          </a:ln>
        </p:spPr>
      </p:pic>
      <p:sp>
        <p:nvSpPr>
          <p:cNvPr id="8" name="TextBox 7">
            <a:extLst>
              <a:ext uri="{FF2B5EF4-FFF2-40B4-BE49-F238E27FC236}">
                <a16:creationId xmlns:a16="http://schemas.microsoft.com/office/drawing/2014/main" id="{22ABA0DB-EA47-09B5-C9EF-7282B9F23F24}"/>
              </a:ext>
            </a:extLst>
          </p:cNvPr>
          <p:cNvSpPr txBox="1"/>
          <p:nvPr/>
        </p:nvSpPr>
        <p:spPr>
          <a:xfrm>
            <a:off x="3734874" y="6218045"/>
            <a:ext cx="4855334" cy="369332"/>
          </a:xfrm>
          <a:prstGeom prst="rect">
            <a:avLst/>
          </a:prstGeom>
          <a:noFill/>
        </p:spPr>
        <p:txBody>
          <a:bodyPr wrap="square">
            <a:spAutoFit/>
          </a:bodyPr>
          <a:lstStyle/>
          <a:p>
            <a:r>
              <a:rPr lang="en-US" b="1" dirty="0"/>
              <a:t>Train  Data</a:t>
            </a:r>
            <a:endParaRPr lang="en-IN" dirty="0"/>
          </a:p>
        </p:txBody>
      </p:sp>
    </p:spTree>
    <p:extLst>
      <p:ext uri="{BB962C8B-B14F-4D97-AF65-F5344CB8AC3E}">
        <p14:creationId xmlns:p14="http://schemas.microsoft.com/office/powerpoint/2010/main" val="92646914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FC5772-9BC2-1D1E-D22A-EFFAAD476E4F}"/>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A4017F60-7E53-DF90-4942-F3FD982753F2}"/>
              </a:ext>
            </a:extLst>
          </p:cNvPr>
          <p:cNvSpPr>
            <a:spLocks noGrp="1"/>
          </p:cNvSpPr>
          <p:nvPr>
            <p:ph type="title"/>
          </p:nvPr>
        </p:nvSpPr>
        <p:spPr>
          <a:xfrm>
            <a:off x="1024576" y="169443"/>
            <a:ext cx="6599246" cy="391366"/>
          </a:xfrm>
        </p:spPr>
        <p:txBody>
          <a:bodyPr>
            <a:normAutofit fontScale="90000"/>
          </a:bodyPr>
          <a:lstStyle/>
          <a:p>
            <a:r>
              <a:rPr lang="en-IN" dirty="0"/>
              <a:t>                                   SCREENSHOTS</a:t>
            </a:r>
          </a:p>
        </p:txBody>
      </p:sp>
      <p:pic>
        <p:nvPicPr>
          <p:cNvPr id="2" name="Content Placeholder 1">
            <a:extLst>
              <a:ext uri="{FF2B5EF4-FFF2-40B4-BE49-F238E27FC236}">
                <a16:creationId xmlns:a16="http://schemas.microsoft.com/office/drawing/2014/main" id="{FA51B34C-EC0C-95AD-DE8D-E323B28922E9}"/>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734042" y="843566"/>
            <a:ext cx="7830409" cy="5220272"/>
          </a:xfrm>
          <a:prstGeom prst="rect">
            <a:avLst/>
          </a:prstGeom>
        </p:spPr>
      </p:pic>
      <p:pic>
        <p:nvPicPr>
          <p:cNvPr id="5" name="Picture 4">
            <a:extLst>
              <a:ext uri="{FF2B5EF4-FFF2-40B4-BE49-F238E27FC236}">
                <a16:creationId xmlns:a16="http://schemas.microsoft.com/office/drawing/2014/main" id="{94C53915-21E7-ADDC-21C4-8018813B7E28}"/>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0"/>
            <a:ext cx="1210614" cy="843566"/>
          </a:xfrm>
          <a:prstGeom prst="rect">
            <a:avLst/>
          </a:prstGeom>
          <a:noFill/>
          <a:ln>
            <a:noFill/>
          </a:ln>
        </p:spPr>
      </p:pic>
      <p:sp>
        <p:nvSpPr>
          <p:cNvPr id="7" name="TextBox 6">
            <a:extLst>
              <a:ext uri="{FF2B5EF4-FFF2-40B4-BE49-F238E27FC236}">
                <a16:creationId xmlns:a16="http://schemas.microsoft.com/office/drawing/2014/main" id="{C01724A8-D4CD-E8D3-4C41-6046E86A2811}"/>
              </a:ext>
            </a:extLst>
          </p:cNvPr>
          <p:cNvSpPr txBox="1"/>
          <p:nvPr/>
        </p:nvSpPr>
        <p:spPr>
          <a:xfrm>
            <a:off x="3966694" y="6161929"/>
            <a:ext cx="4855334" cy="369332"/>
          </a:xfrm>
          <a:prstGeom prst="rect">
            <a:avLst/>
          </a:prstGeom>
          <a:noFill/>
        </p:spPr>
        <p:txBody>
          <a:bodyPr wrap="square">
            <a:spAutoFit/>
          </a:bodyPr>
          <a:lstStyle/>
          <a:p>
            <a:r>
              <a:rPr lang="en-US" b="1" dirty="0"/>
              <a:t>Enter Details</a:t>
            </a:r>
            <a:endParaRPr lang="en-IN" dirty="0"/>
          </a:p>
        </p:txBody>
      </p:sp>
    </p:spTree>
    <p:extLst>
      <p:ext uri="{BB962C8B-B14F-4D97-AF65-F5344CB8AC3E}">
        <p14:creationId xmlns:p14="http://schemas.microsoft.com/office/powerpoint/2010/main" val="190472418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11DA46-A8B5-85F4-ECBB-9A73A8670F47}"/>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0EBD49EC-CD73-5521-3E5E-615DCA6591A0}"/>
              </a:ext>
            </a:extLst>
          </p:cNvPr>
          <p:cNvSpPr>
            <a:spLocks noGrp="1"/>
          </p:cNvSpPr>
          <p:nvPr>
            <p:ph type="title"/>
          </p:nvPr>
        </p:nvSpPr>
        <p:spPr>
          <a:xfrm>
            <a:off x="1024576" y="169443"/>
            <a:ext cx="6599246" cy="391366"/>
          </a:xfrm>
        </p:spPr>
        <p:txBody>
          <a:bodyPr>
            <a:normAutofit fontScale="90000"/>
          </a:bodyPr>
          <a:lstStyle/>
          <a:p>
            <a:r>
              <a:rPr lang="en-IN" dirty="0"/>
              <a:t>                                   SCREENSHOTS</a:t>
            </a:r>
          </a:p>
        </p:txBody>
      </p:sp>
      <p:pic>
        <p:nvPicPr>
          <p:cNvPr id="2" name="Content Placeholder 1">
            <a:extLst>
              <a:ext uri="{FF2B5EF4-FFF2-40B4-BE49-F238E27FC236}">
                <a16:creationId xmlns:a16="http://schemas.microsoft.com/office/drawing/2014/main" id="{3104437A-5661-CB79-F0E0-58EAE4F8F036}"/>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721164" y="965914"/>
            <a:ext cx="7701672" cy="5134448"/>
          </a:xfrm>
          <a:prstGeom prst="rect">
            <a:avLst/>
          </a:prstGeom>
        </p:spPr>
      </p:pic>
      <p:pic>
        <p:nvPicPr>
          <p:cNvPr id="5" name="Picture 4">
            <a:extLst>
              <a:ext uri="{FF2B5EF4-FFF2-40B4-BE49-F238E27FC236}">
                <a16:creationId xmlns:a16="http://schemas.microsoft.com/office/drawing/2014/main" id="{947EEA70-17CA-C64D-88B7-53AD5CF236E8}"/>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0"/>
            <a:ext cx="1210614" cy="843566"/>
          </a:xfrm>
          <a:prstGeom prst="rect">
            <a:avLst/>
          </a:prstGeom>
          <a:noFill/>
          <a:ln>
            <a:noFill/>
          </a:ln>
        </p:spPr>
      </p:pic>
      <p:pic>
        <p:nvPicPr>
          <p:cNvPr id="6" name="Picture 5">
            <a:extLst>
              <a:ext uri="{FF2B5EF4-FFF2-40B4-BE49-F238E27FC236}">
                <a16:creationId xmlns:a16="http://schemas.microsoft.com/office/drawing/2014/main" id="{5E388EBF-7211-9FBF-C798-06782B6E2CBF}"/>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1"/>
            <a:ext cx="1236372" cy="965915"/>
          </a:xfrm>
          <a:prstGeom prst="rect">
            <a:avLst/>
          </a:prstGeom>
          <a:noFill/>
          <a:ln>
            <a:noFill/>
          </a:ln>
        </p:spPr>
      </p:pic>
      <p:sp>
        <p:nvSpPr>
          <p:cNvPr id="8" name="TextBox 7">
            <a:extLst>
              <a:ext uri="{FF2B5EF4-FFF2-40B4-BE49-F238E27FC236}">
                <a16:creationId xmlns:a16="http://schemas.microsoft.com/office/drawing/2014/main" id="{359CD522-0504-F483-E330-D8EE88A2CB02}"/>
              </a:ext>
            </a:extLst>
          </p:cNvPr>
          <p:cNvSpPr txBox="1"/>
          <p:nvPr/>
        </p:nvSpPr>
        <p:spPr>
          <a:xfrm>
            <a:off x="4121240" y="6122900"/>
            <a:ext cx="4855334" cy="369332"/>
          </a:xfrm>
          <a:prstGeom prst="rect">
            <a:avLst/>
          </a:prstGeom>
          <a:noFill/>
        </p:spPr>
        <p:txBody>
          <a:bodyPr wrap="square">
            <a:spAutoFit/>
          </a:bodyPr>
          <a:lstStyle/>
          <a:p>
            <a:r>
              <a:rPr lang="en-US" b="1" dirty="0"/>
              <a:t>Prediction</a:t>
            </a:r>
            <a:endParaRPr lang="en-IN" b="1" dirty="0"/>
          </a:p>
        </p:txBody>
      </p:sp>
    </p:spTree>
    <p:extLst>
      <p:ext uri="{BB962C8B-B14F-4D97-AF65-F5344CB8AC3E}">
        <p14:creationId xmlns:p14="http://schemas.microsoft.com/office/powerpoint/2010/main" val="325367861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E77775-3B4E-4999-ACE2-980277D3506B}"/>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461ED72A-98B4-AE74-A947-608FDCA291A4}"/>
              </a:ext>
            </a:extLst>
          </p:cNvPr>
          <p:cNvSpPr>
            <a:spLocks noGrp="1"/>
          </p:cNvSpPr>
          <p:nvPr>
            <p:ph type="title"/>
          </p:nvPr>
        </p:nvSpPr>
        <p:spPr>
          <a:xfrm>
            <a:off x="1024576" y="169443"/>
            <a:ext cx="6599246" cy="391366"/>
          </a:xfrm>
        </p:spPr>
        <p:txBody>
          <a:bodyPr>
            <a:normAutofit fontScale="90000"/>
          </a:bodyPr>
          <a:lstStyle/>
          <a:p>
            <a:r>
              <a:rPr lang="en-IN" dirty="0"/>
              <a:t>                                   SCREENSHOTS</a:t>
            </a:r>
          </a:p>
        </p:txBody>
      </p:sp>
      <p:pic>
        <p:nvPicPr>
          <p:cNvPr id="7" name="Content Placeholder 6">
            <a:extLst>
              <a:ext uri="{FF2B5EF4-FFF2-40B4-BE49-F238E27FC236}">
                <a16:creationId xmlns:a16="http://schemas.microsoft.com/office/drawing/2014/main" id="{0CE8D627-E7AC-EFF2-CFA1-CE72DA9C681C}"/>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832270" y="965914"/>
            <a:ext cx="7479460" cy="4986306"/>
          </a:xfrm>
          <a:prstGeom prst="rect">
            <a:avLst/>
          </a:prstGeom>
        </p:spPr>
      </p:pic>
      <p:pic>
        <p:nvPicPr>
          <p:cNvPr id="2" name="Picture 1">
            <a:extLst>
              <a:ext uri="{FF2B5EF4-FFF2-40B4-BE49-F238E27FC236}">
                <a16:creationId xmlns:a16="http://schemas.microsoft.com/office/drawing/2014/main" id="{ED98A6B0-AEF2-D0A2-BD04-BEDB88B5A514}"/>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0"/>
            <a:ext cx="1210614" cy="843566"/>
          </a:xfrm>
          <a:prstGeom prst="rect">
            <a:avLst/>
          </a:prstGeom>
          <a:noFill/>
          <a:ln>
            <a:noFill/>
          </a:ln>
        </p:spPr>
      </p:pic>
      <p:pic>
        <p:nvPicPr>
          <p:cNvPr id="5" name="Picture 4">
            <a:extLst>
              <a:ext uri="{FF2B5EF4-FFF2-40B4-BE49-F238E27FC236}">
                <a16:creationId xmlns:a16="http://schemas.microsoft.com/office/drawing/2014/main" id="{44D72C42-9EEB-3300-826A-0EF79D69D6EE}"/>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1"/>
            <a:ext cx="1236372" cy="965915"/>
          </a:xfrm>
          <a:prstGeom prst="rect">
            <a:avLst/>
          </a:prstGeom>
          <a:noFill/>
          <a:ln>
            <a:noFill/>
          </a:ln>
        </p:spPr>
      </p:pic>
      <p:sp>
        <p:nvSpPr>
          <p:cNvPr id="8" name="TextBox 7">
            <a:extLst>
              <a:ext uri="{FF2B5EF4-FFF2-40B4-BE49-F238E27FC236}">
                <a16:creationId xmlns:a16="http://schemas.microsoft.com/office/drawing/2014/main" id="{72ADE6C6-5FE1-D3AA-1B21-FC561F53DF79}"/>
              </a:ext>
            </a:extLst>
          </p:cNvPr>
          <p:cNvSpPr txBox="1"/>
          <p:nvPr/>
        </p:nvSpPr>
        <p:spPr>
          <a:xfrm>
            <a:off x="3676920" y="5987993"/>
            <a:ext cx="4855334" cy="369332"/>
          </a:xfrm>
          <a:prstGeom prst="rect">
            <a:avLst/>
          </a:prstGeom>
          <a:noFill/>
        </p:spPr>
        <p:txBody>
          <a:bodyPr wrap="square">
            <a:spAutoFit/>
          </a:bodyPr>
          <a:lstStyle/>
          <a:p>
            <a:r>
              <a:rPr lang="en-US" b="1" dirty="0"/>
              <a:t>chart</a:t>
            </a:r>
            <a:endParaRPr lang="en-IN" dirty="0"/>
          </a:p>
        </p:txBody>
      </p:sp>
    </p:spTree>
    <p:extLst>
      <p:ext uri="{BB962C8B-B14F-4D97-AF65-F5344CB8AC3E}">
        <p14:creationId xmlns:p14="http://schemas.microsoft.com/office/powerpoint/2010/main" val="123620749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3AD5C18-D6AD-BDC1-F9B0-9610E2FEC7AD}"/>
              </a:ext>
            </a:extLst>
          </p:cNvPr>
          <p:cNvSpPr>
            <a:spLocks noGrp="1"/>
          </p:cNvSpPr>
          <p:nvPr>
            <p:ph idx="1"/>
          </p:nvPr>
        </p:nvSpPr>
        <p:spPr>
          <a:xfrm>
            <a:off x="152400" y="923028"/>
            <a:ext cx="8756650" cy="5813434"/>
          </a:xfrm>
        </p:spPr>
        <p:txBody>
          <a:bodyPr>
            <a:normAutofit/>
          </a:bodyPr>
          <a:lstStyle/>
          <a:p>
            <a:pPr marL="285750" indent="-285750">
              <a:lnSpc>
                <a:spcPct val="150000"/>
              </a:lnSpc>
              <a:buSzPct val="90000"/>
              <a:buFont typeface="Wingdings" panose="05000000000000000000" pitchFamily="2" charset="2"/>
              <a:buChar char="Ø"/>
            </a:pPr>
            <a:r>
              <a:rPr lang="en-US" sz="1600" dirty="0"/>
              <a:t>The </a:t>
            </a:r>
            <a:r>
              <a:rPr lang="en-US" sz="1600" dirty="0" err="1"/>
              <a:t>AugmentED</a:t>
            </a:r>
            <a:r>
              <a:rPr lang="en-US" sz="1600" dirty="0"/>
              <a:t> model combines behavioral analysis, machine learning, and feedback to improve student performance.</a:t>
            </a:r>
          </a:p>
          <a:p>
            <a:pPr marL="285750" indent="-285750">
              <a:lnSpc>
                <a:spcPct val="150000"/>
              </a:lnSpc>
              <a:buSzPct val="90000"/>
              <a:buFont typeface="Wingdings" panose="05000000000000000000" pitchFamily="2" charset="2"/>
              <a:buChar char="Ø"/>
            </a:pPr>
            <a:r>
              <a:rPr lang="en-US" sz="1600" dirty="0"/>
              <a:t>It uses real-world data from both online and offline student activities on campus.</a:t>
            </a:r>
          </a:p>
          <a:p>
            <a:pPr marL="285750" indent="-285750">
              <a:lnSpc>
                <a:spcPct val="150000"/>
              </a:lnSpc>
              <a:buSzPct val="90000"/>
              <a:buFont typeface="Wingdings" panose="05000000000000000000" pitchFamily="2" charset="2"/>
              <a:buChar char="Ø"/>
            </a:pPr>
            <a:r>
              <a:rPr lang="en-US" sz="1600" dirty="0"/>
              <a:t>LSTM helps detect important behavioral patterns like regularity, stability, and lifestyle trends.</a:t>
            </a:r>
          </a:p>
          <a:p>
            <a:pPr marL="285750" indent="-285750">
              <a:lnSpc>
                <a:spcPct val="150000"/>
              </a:lnSpc>
              <a:buSzPct val="90000"/>
              <a:buFont typeface="Wingdings" panose="05000000000000000000" pitchFamily="2" charset="2"/>
              <a:buChar char="Ø"/>
            </a:pPr>
            <a:r>
              <a:rPr lang="en-US" sz="1600" dirty="0"/>
              <a:t>These patterns are linked to academic outcomes, helping identify what influences success or underperformance.</a:t>
            </a:r>
          </a:p>
          <a:p>
            <a:pPr marL="285750" indent="-285750">
              <a:lnSpc>
                <a:spcPct val="150000"/>
              </a:lnSpc>
              <a:buSzPct val="90000"/>
              <a:buFont typeface="Wingdings" panose="05000000000000000000" pitchFamily="2" charset="2"/>
              <a:buChar char="Ø"/>
            </a:pPr>
            <a:r>
              <a:rPr lang="en-US" sz="1600" dirty="0"/>
              <a:t>The prediction module accurately forecasts student performance using these features.</a:t>
            </a:r>
          </a:p>
          <a:p>
            <a:pPr marL="285750" indent="-285750">
              <a:lnSpc>
                <a:spcPct val="150000"/>
              </a:lnSpc>
              <a:buSzPct val="90000"/>
              <a:buFont typeface="Wingdings" panose="05000000000000000000" pitchFamily="2" charset="2"/>
              <a:buChar char="Ø"/>
            </a:pPr>
            <a:r>
              <a:rPr lang="en-US" sz="1600" dirty="0"/>
              <a:t>At-risk students are identified early for timely support and intervention.</a:t>
            </a:r>
          </a:p>
          <a:p>
            <a:pPr marL="285750" indent="-285750">
              <a:lnSpc>
                <a:spcPct val="150000"/>
              </a:lnSpc>
              <a:buSzPct val="90000"/>
              <a:buFont typeface="Wingdings" panose="05000000000000000000" pitchFamily="2" charset="2"/>
              <a:buChar char="Ø"/>
            </a:pPr>
            <a:r>
              <a:rPr lang="en-US" sz="1600" dirty="0"/>
              <a:t>Feedback and visualizations guide students to improve habits, time use, and academic planning.</a:t>
            </a:r>
          </a:p>
          <a:p>
            <a:pPr algn="just">
              <a:lnSpc>
                <a:spcPct val="150000"/>
              </a:lnSpc>
            </a:pPr>
            <a:endParaRPr lang="en-IN" sz="1600" kern="100" dirty="0">
              <a:effectLst/>
              <a:ea typeface="Calibri" panose="020F0502020204030204" pitchFamily="34" charset="0"/>
              <a:cs typeface="Mangal" panose="02040503050203030202" pitchFamily="18" charset="0"/>
            </a:endParaRPr>
          </a:p>
          <a:p>
            <a:pPr algn="just">
              <a:lnSpc>
                <a:spcPct val="150000"/>
              </a:lnSpc>
            </a:pPr>
            <a:endParaRPr lang="en-IN" sz="1600" dirty="0"/>
          </a:p>
        </p:txBody>
      </p:sp>
      <p:sp>
        <p:nvSpPr>
          <p:cNvPr id="3" name="Title 2">
            <a:extLst>
              <a:ext uri="{FF2B5EF4-FFF2-40B4-BE49-F238E27FC236}">
                <a16:creationId xmlns:a16="http://schemas.microsoft.com/office/drawing/2014/main" id="{7CBDDEDC-54DE-BFA4-13EB-8B91470817A4}"/>
              </a:ext>
            </a:extLst>
          </p:cNvPr>
          <p:cNvSpPr>
            <a:spLocks noGrp="1"/>
          </p:cNvSpPr>
          <p:nvPr>
            <p:ph type="title"/>
          </p:nvPr>
        </p:nvSpPr>
        <p:spPr/>
        <p:txBody>
          <a:bodyPr/>
          <a:lstStyle/>
          <a:p>
            <a:r>
              <a:rPr lang="en-US" sz="2000" b="1" dirty="0">
                <a:solidFill>
                  <a:srgbClr val="C00000"/>
                </a:solidFill>
                <a:latin typeface="Segoe UI" panose="020B0502040204020203" pitchFamily="34" charset="0"/>
                <a:cs typeface="Segoe UI" panose="020B0502040204020203" pitchFamily="34" charset="0"/>
              </a:rPr>
              <a:t>                                   </a:t>
            </a:r>
            <a:r>
              <a:rPr lang="en-US" b="1" dirty="0">
                <a:solidFill>
                  <a:srgbClr val="C00000"/>
                </a:solidFill>
                <a:latin typeface="+mn-lt"/>
                <a:cs typeface="Segoe UI" panose="020B0502040204020203" pitchFamily="34" charset="0"/>
              </a:rPr>
              <a:t>CONCLUSION</a:t>
            </a:r>
            <a:endParaRPr lang="en-IN" dirty="0">
              <a:latin typeface="+mn-lt"/>
            </a:endParaRPr>
          </a:p>
        </p:txBody>
      </p:sp>
      <p:pic>
        <p:nvPicPr>
          <p:cNvPr id="5" name="Picture 4">
            <a:extLst>
              <a:ext uri="{FF2B5EF4-FFF2-40B4-BE49-F238E27FC236}">
                <a16:creationId xmlns:a16="http://schemas.microsoft.com/office/drawing/2014/main" id="{BA63A2BB-ADD7-B379-5F93-3AC7E101B4F6}"/>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1210614" cy="843566"/>
          </a:xfrm>
          <a:prstGeom prst="rect">
            <a:avLst/>
          </a:prstGeom>
          <a:noFill/>
          <a:ln>
            <a:noFill/>
          </a:ln>
        </p:spPr>
      </p:pic>
      <p:pic>
        <p:nvPicPr>
          <p:cNvPr id="6" name="Picture 5">
            <a:extLst>
              <a:ext uri="{FF2B5EF4-FFF2-40B4-BE49-F238E27FC236}">
                <a16:creationId xmlns:a16="http://schemas.microsoft.com/office/drawing/2014/main" id="{CCFD24DB-ED80-454E-C287-AE7EAE475E75}"/>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1"/>
            <a:ext cx="1236372" cy="965915"/>
          </a:xfrm>
          <a:prstGeom prst="rect">
            <a:avLst/>
          </a:prstGeom>
          <a:noFill/>
          <a:ln>
            <a:noFill/>
          </a:ln>
        </p:spPr>
      </p:pic>
    </p:spTree>
    <p:extLst>
      <p:ext uri="{BB962C8B-B14F-4D97-AF65-F5344CB8AC3E}">
        <p14:creationId xmlns:p14="http://schemas.microsoft.com/office/powerpoint/2010/main" val="70784338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7B70DC-96BC-650E-AC55-1F9402BB9D95}"/>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A0D8044-03A4-41A3-D0F2-48EBA34FCE56}"/>
              </a:ext>
            </a:extLst>
          </p:cNvPr>
          <p:cNvSpPr>
            <a:spLocks noGrp="1"/>
          </p:cNvSpPr>
          <p:nvPr>
            <p:ph idx="1"/>
          </p:nvPr>
        </p:nvSpPr>
        <p:spPr>
          <a:xfrm>
            <a:off x="289775" y="923028"/>
            <a:ext cx="8538694" cy="5664516"/>
          </a:xfrm>
        </p:spPr>
        <p:txBody>
          <a:bodyPr>
            <a:noAutofit/>
          </a:bodyPr>
          <a:lstStyle/>
          <a:p>
            <a:pPr marL="285750" indent="-285750" algn="just">
              <a:lnSpc>
                <a:spcPct val="150000"/>
              </a:lnSpc>
              <a:buSzPct val="90000"/>
              <a:buFont typeface="Wingdings" panose="05000000000000000000" pitchFamily="2" charset="2"/>
              <a:buChar char="Ø"/>
            </a:pPr>
            <a:r>
              <a:rPr lang="en-US" sz="1600" dirty="0">
                <a:effectLst/>
                <a:ea typeface="Times New Roman" panose="02020603050405020304" pitchFamily="18" charset="0"/>
              </a:rPr>
              <a:t>A. Furnham, and J. Monsen, “Personality traits and intelligence predict academic school grades,"       Learning and Individual Differences, vol. 19, no. 1, pp. 0-33, 2009.</a:t>
            </a:r>
            <a:endParaRPr lang="en-IN" sz="1600" dirty="0">
              <a:effectLst/>
              <a:ea typeface="Times New Roman" panose="02020603050405020304" pitchFamily="18" charset="0"/>
            </a:endParaRPr>
          </a:p>
          <a:p>
            <a:pPr marL="285750" indent="-285750" algn="just">
              <a:lnSpc>
                <a:spcPct val="150000"/>
              </a:lnSpc>
              <a:buSzPct val="90000"/>
              <a:buFont typeface="Wingdings" panose="05000000000000000000" pitchFamily="2" charset="2"/>
              <a:buChar char="Ø"/>
            </a:pPr>
            <a:r>
              <a:rPr lang="en-US" sz="1600" dirty="0">
                <a:effectLst/>
                <a:ea typeface="Times New Roman" panose="02020603050405020304" pitchFamily="18" charset="0"/>
              </a:rPr>
              <a:t>M. A. Conard, “Aptitude is not enough: How personality and behavior predict academic   performance,” Journal of Research in Personality, vol. 40, no. 3, pp. 339-346, 2006.</a:t>
            </a:r>
            <a:endParaRPr lang="en-IN" sz="1600" dirty="0">
              <a:effectLst/>
              <a:ea typeface="Times New Roman" panose="02020603050405020304" pitchFamily="18" charset="0"/>
            </a:endParaRPr>
          </a:p>
          <a:p>
            <a:pPr marL="285750" indent="-285750" algn="just">
              <a:lnSpc>
                <a:spcPct val="150000"/>
              </a:lnSpc>
              <a:buSzPct val="90000"/>
              <a:buFont typeface="Wingdings" panose="05000000000000000000" pitchFamily="2" charset="2"/>
              <a:buChar char="Ø"/>
            </a:pPr>
            <a:r>
              <a:rPr lang="en-US" sz="1600" dirty="0">
                <a:effectLst/>
                <a:ea typeface="Times New Roman" panose="02020603050405020304" pitchFamily="18" charset="0"/>
              </a:rPr>
              <a:t>T. </a:t>
            </a:r>
            <a:r>
              <a:rPr lang="en-US" sz="1600" dirty="0" err="1">
                <a:effectLst/>
                <a:ea typeface="Times New Roman" panose="02020603050405020304" pitchFamily="18" charset="0"/>
              </a:rPr>
              <a:t>Chamorropremuzic</a:t>
            </a:r>
            <a:r>
              <a:rPr lang="en-US" sz="1600" dirty="0">
                <a:effectLst/>
                <a:ea typeface="Times New Roman" panose="02020603050405020304" pitchFamily="18" charset="0"/>
              </a:rPr>
              <a:t>, and A. Furnham, “Personality predicts academic performance: Evidence from two longitudinal university samples,” Journal of Research in Personality, vol. 37, no. 4, pp. 319- 338, 2003.</a:t>
            </a:r>
            <a:endParaRPr lang="en-IN" sz="1600" dirty="0">
              <a:effectLst/>
              <a:ea typeface="Times New Roman" panose="02020603050405020304" pitchFamily="18" charset="0"/>
            </a:endParaRPr>
          </a:p>
          <a:p>
            <a:pPr marL="285750" indent="-285750" algn="just">
              <a:lnSpc>
                <a:spcPct val="150000"/>
              </a:lnSpc>
              <a:buSzPct val="90000"/>
              <a:buFont typeface="Wingdings" panose="05000000000000000000" pitchFamily="2" charset="2"/>
              <a:buChar char="Ø"/>
            </a:pPr>
            <a:r>
              <a:rPr lang="en-US" sz="1600" dirty="0">
                <a:effectLst/>
                <a:ea typeface="Times New Roman" panose="02020603050405020304" pitchFamily="18" charset="0"/>
              </a:rPr>
              <a:t>R. Langford, C. P. Bonell, H. E. Jones, T. Pouliou, S. M. Murphy, and E. Waters, “The WHO health promoting school framework for improving the health and well‐being of students and their academic achievement,” Cochrane Database of Systematic Reviews, vol. 4, no. 4, pp. CD008958, 2014.</a:t>
            </a:r>
            <a:endParaRPr lang="en-IN" sz="1600" dirty="0">
              <a:effectLst/>
              <a:ea typeface="Times New Roman" panose="02020603050405020304" pitchFamily="18" charset="0"/>
            </a:endParaRPr>
          </a:p>
          <a:p>
            <a:pPr marL="285750" indent="-285750" algn="just">
              <a:lnSpc>
                <a:spcPct val="150000"/>
              </a:lnSpc>
              <a:buSzPct val="90000"/>
              <a:buFont typeface="Wingdings" panose="05000000000000000000" pitchFamily="2" charset="2"/>
              <a:buChar char="Ø"/>
            </a:pPr>
            <a:r>
              <a:rPr lang="en-US" sz="1600" dirty="0">
                <a:effectLst/>
                <a:ea typeface="Times New Roman" panose="02020603050405020304" pitchFamily="18" charset="0"/>
              </a:rPr>
              <a:t>A. Jones, and K. </a:t>
            </a:r>
            <a:r>
              <a:rPr lang="en-US" sz="1600" dirty="0" err="1">
                <a:effectLst/>
                <a:ea typeface="Times New Roman" panose="02020603050405020304" pitchFamily="18" charset="0"/>
              </a:rPr>
              <a:t>Issroff</a:t>
            </a:r>
            <a:r>
              <a:rPr lang="en-US" sz="1600" dirty="0">
                <a:effectLst/>
                <a:ea typeface="Times New Roman" panose="02020603050405020304" pitchFamily="18" charset="0"/>
              </a:rPr>
              <a:t>, “Learning technologies: Affective and social issues in computer-supported collaborative learning,” Computers &amp; Education, vol. 44, no. 4, pp. 395-408, 2005. </a:t>
            </a:r>
            <a:endParaRPr lang="en-IN" sz="1600" dirty="0">
              <a:effectLst/>
              <a:ea typeface="Times New Roman" panose="02020603050405020304" pitchFamily="18" charset="0"/>
            </a:endParaRPr>
          </a:p>
          <a:p>
            <a:pPr>
              <a:lnSpc>
                <a:spcPct val="150000"/>
              </a:lnSpc>
              <a:buSzPct val="90000"/>
              <a:buNone/>
            </a:pPr>
            <a:endParaRPr lang="en-US" sz="1600" dirty="0"/>
          </a:p>
          <a:p>
            <a:pPr algn="just">
              <a:lnSpc>
                <a:spcPct val="150000"/>
              </a:lnSpc>
            </a:pPr>
            <a:endParaRPr lang="en-IN" sz="1600" kern="100" dirty="0">
              <a:effectLst/>
              <a:ea typeface="Calibri" panose="020F0502020204030204" pitchFamily="34" charset="0"/>
              <a:cs typeface="Mangal" panose="02040503050203030202" pitchFamily="18" charset="0"/>
            </a:endParaRPr>
          </a:p>
          <a:p>
            <a:pPr algn="just">
              <a:lnSpc>
                <a:spcPct val="150000"/>
              </a:lnSpc>
            </a:pPr>
            <a:endParaRPr lang="en-IN" sz="1600" dirty="0"/>
          </a:p>
        </p:txBody>
      </p:sp>
      <p:sp>
        <p:nvSpPr>
          <p:cNvPr id="3" name="Title 2">
            <a:extLst>
              <a:ext uri="{FF2B5EF4-FFF2-40B4-BE49-F238E27FC236}">
                <a16:creationId xmlns:a16="http://schemas.microsoft.com/office/drawing/2014/main" id="{0EBD0C4F-16AB-0248-FD10-736F07AA7111}"/>
              </a:ext>
            </a:extLst>
          </p:cNvPr>
          <p:cNvSpPr>
            <a:spLocks noGrp="1"/>
          </p:cNvSpPr>
          <p:nvPr>
            <p:ph type="title"/>
          </p:nvPr>
        </p:nvSpPr>
        <p:spPr/>
        <p:txBody>
          <a:bodyPr/>
          <a:lstStyle/>
          <a:p>
            <a:r>
              <a:rPr lang="en-US" sz="2000" b="1" dirty="0">
                <a:solidFill>
                  <a:srgbClr val="C00000"/>
                </a:solidFill>
                <a:latin typeface="Segoe UI" panose="020B0502040204020203" pitchFamily="34" charset="0"/>
                <a:cs typeface="Segoe UI" panose="020B0502040204020203" pitchFamily="34" charset="0"/>
              </a:rPr>
              <a:t>                                   </a:t>
            </a:r>
            <a:r>
              <a:rPr lang="en-IN" sz="2000" dirty="0"/>
              <a:t>REFERENCES</a:t>
            </a:r>
            <a:endParaRPr lang="en-IN" dirty="0">
              <a:latin typeface="+mn-lt"/>
            </a:endParaRPr>
          </a:p>
        </p:txBody>
      </p:sp>
      <p:pic>
        <p:nvPicPr>
          <p:cNvPr id="5" name="Picture 4">
            <a:extLst>
              <a:ext uri="{FF2B5EF4-FFF2-40B4-BE49-F238E27FC236}">
                <a16:creationId xmlns:a16="http://schemas.microsoft.com/office/drawing/2014/main" id="{3AF7A765-D3E1-196F-F1E9-7396D1958427}"/>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1210614" cy="843566"/>
          </a:xfrm>
          <a:prstGeom prst="rect">
            <a:avLst/>
          </a:prstGeom>
          <a:noFill/>
          <a:ln>
            <a:noFill/>
          </a:ln>
        </p:spPr>
      </p:pic>
      <p:pic>
        <p:nvPicPr>
          <p:cNvPr id="6" name="Picture 5">
            <a:extLst>
              <a:ext uri="{FF2B5EF4-FFF2-40B4-BE49-F238E27FC236}">
                <a16:creationId xmlns:a16="http://schemas.microsoft.com/office/drawing/2014/main" id="{CE8F4FC0-3C1A-984A-5883-2E246F785461}"/>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1"/>
            <a:ext cx="1236372" cy="965915"/>
          </a:xfrm>
          <a:prstGeom prst="rect">
            <a:avLst/>
          </a:prstGeom>
          <a:noFill/>
          <a:ln>
            <a:noFill/>
          </a:ln>
        </p:spPr>
      </p:pic>
    </p:spTree>
    <p:extLst>
      <p:ext uri="{BB962C8B-B14F-4D97-AF65-F5344CB8AC3E}">
        <p14:creationId xmlns:p14="http://schemas.microsoft.com/office/powerpoint/2010/main" val="182497874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B04899D-BCAC-4478-B6C5-EA8A91AC5D2B}"/>
              </a:ext>
            </a:extLst>
          </p:cNvPr>
          <p:cNvSpPr>
            <a:spLocks noGrp="1"/>
          </p:cNvSpPr>
          <p:nvPr>
            <p:ph idx="1"/>
          </p:nvPr>
        </p:nvSpPr>
        <p:spPr>
          <a:xfrm>
            <a:off x="453325" y="1841499"/>
            <a:ext cx="8237348" cy="4335463"/>
          </a:xfrm>
        </p:spPr>
        <p:txBody>
          <a:bodyPr>
            <a:normAutofit/>
          </a:bodyPr>
          <a:lstStyle/>
          <a:p>
            <a:r>
              <a:rPr lang="en-IN" sz="3600" dirty="0">
                <a:latin typeface="Cooper Black" panose="0208090404030B020404" pitchFamily="18" charset="0"/>
              </a:rPr>
              <a:t>                     </a:t>
            </a:r>
          </a:p>
          <a:p>
            <a:r>
              <a:rPr lang="en-IN" sz="3600" dirty="0">
                <a:latin typeface="Algerian" panose="04020705040A02060702" pitchFamily="82" charset="0"/>
              </a:rPr>
              <a:t>        </a:t>
            </a:r>
            <a:r>
              <a:rPr lang="en-IN" sz="7200" dirty="0">
                <a:solidFill>
                  <a:srgbClr val="002060"/>
                </a:solidFill>
                <a:latin typeface="Algerian" panose="04020705040A02060702" pitchFamily="82" charset="0"/>
              </a:rPr>
              <a:t>Thank you….!!</a:t>
            </a:r>
            <a:endParaRPr lang="en-IN" sz="7200" dirty="0">
              <a:solidFill>
                <a:srgbClr val="002060"/>
              </a:solidFill>
              <a:latin typeface="Cooper Black" panose="0208090404030B020404" pitchFamily="18" charset="0"/>
            </a:endParaRPr>
          </a:p>
          <a:p>
            <a:pPr algn="ctr"/>
            <a:r>
              <a:rPr lang="en-IN" sz="5400" dirty="0">
                <a:latin typeface="Cooper Black" panose="0208090404030B020404" pitchFamily="18" charset="0"/>
              </a:rPr>
              <a:t> </a:t>
            </a:r>
          </a:p>
        </p:txBody>
      </p:sp>
      <p:sp>
        <p:nvSpPr>
          <p:cNvPr id="3" name="Title 2">
            <a:extLst>
              <a:ext uri="{FF2B5EF4-FFF2-40B4-BE49-F238E27FC236}">
                <a16:creationId xmlns:a16="http://schemas.microsoft.com/office/drawing/2014/main" id="{B0A27768-D1C8-4B03-B464-9D9D2FE04E95}"/>
              </a:ext>
            </a:extLst>
          </p:cNvPr>
          <p:cNvSpPr>
            <a:spLocks noGrp="1"/>
          </p:cNvSpPr>
          <p:nvPr>
            <p:ph type="title"/>
          </p:nvPr>
        </p:nvSpPr>
        <p:spPr/>
        <p:txBody>
          <a:bodyPr>
            <a:normAutofit/>
          </a:bodyPr>
          <a:lstStyle/>
          <a:p>
            <a:r>
              <a:rPr lang="en-IN" sz="2000" b="1" dirty="0"/>
              <a:t>    MCA </a:t>
            </a:r>
            <a:r>
              <a:rPr lang="en-IN" sz="2000" dirty="0"/>
              <a:t>IV Semester Project </a:t>
            </a:r>
            <a:r>
              <a:rPr lang="en-US" sz="2000" dirty="0">
                <a:latin typeface="Times New Roman" panose="02020603050405020304" pitchFamily="18" charset="0"/>
                <a:cs typeface="Times New Roman" panose="02020603050405020304" pitchFamily="18" charset="0"/>
              </a:rPr>
              <a:t>Final</a:t>
            </a:r>
            <a:r>
              <a:rPr lang="en-IN" sz="2000" dirty="0"/>
              <a:t> Review Presentation </a:t>
            </a:r>
          </a:p>
        </p:txBody>
      </p:sp>
      <p:pic>
        <p:nvPicPr>
          <p:cNvPr id="4" name="Picture 3">
            <a:extLst>
              <a:ext uri="{FF2B5EF4-FFF2-40B4-BE49-F238E27FC236}">
                <a16:creationId xmlns:a16="http://schemas.microsoft.com/office/drawing/2014/main" id="{718DEE47-A41C-6BBA-98FC-30545AD9B880}"/>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1"/>
            <a:ext cx="1236372" cy="965915"/>
          </a:xfrm>
          <a:prstGeom prst="rect">
            <a:avLst/>
          </a:prstGeom>
          <a:noFill/>
          <a:ln>
            <a:noFill/>
          </a:ln>
        </p:spPr>
      </p:pic>
    </p:spTree>
    <p:extLst>
      <p:ext uri="{BB962C8B-B14F-4D97-AF65-F5344CB8AC3E}">
        <p14:creationId xmlns:p14="http://schemas.microsoft.com/office/powerpoint/2010/main" val="133409260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6810A52-56C1-4554-902D-D0755B5D1987}"/>
              </a:ext>
            </a:extLst>
          </p:cNvPr>
          <p:cNvSpPr>
            <a:spLocks noGrp="1"/>
          </p:cNvSpPr>
          <p:nvPr>
            <p:ph idx="1"/>
          </p:nvPr>
        </p:nvSpPr>
        <p:spPr>
          <a:xfrm>
            <a:off x="154546" y="1674254"/>
            <a:ext cx="8875154" cy="4770996"/>
          </a:xfrm>
        </p:spPr>
        <p:txBody>
          <a:bodyPr>
            <a:normAutofit/>
          </a:bodyPr>
          <a:lstStyle/>
          <a:p>
            <a:pPr algn="just">
              <a:lnSpc>
                <a:spcPct val="150000"/>
              </a:lnSpc>
              <a:buSzPct val="100000"/>
              <a:buNone/>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Digital data trails from disparate sources covering different aspects of student life are stored daily in most modern university campuses. However, it remains challenging to:</a:t>
            </a:r>
          </a:p>
          <a:p>
            <a:pPr marL="285750" indent="-285750" algn="just">
              <a:lnSpc>
                <a:spcPct val="150000"/>
              </a:lnSpc>
              <a:buSzPct val="100000"/>
              <a:buFont typeface="Wingdings" panose="05000000000000000000" pitchFamily="2" charset="2"/>
              <a:buChar char="Ø"/>
            </a:pPr>
            <a:r>
              <a:rPr lang="en-US" sz="1600" b="1"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combine these data to obtain a holistic view of a student</a:t>
            </a:r>
            <a:r>
              <a:rPr lang="en-US" sz="1600" dirty="0">
                <a:latin typeface="Times New Roman" panose="02020603050405020304" pitchFamily="18" charset="0"/>
                <a:ea typeface="Times New Roman" panose="02020603050405020304" pitchFamily="18" charset="0"/>
                <a:cs typeface="Times New Roman" panose="02020603050405020304" pitchFamily="18" charset="0"/>
              </a:rPr>
              <a:t>.</a:t>
            </a:r>
            <a:endParaRPr lang="en-US" sz="16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285750" indent="-285750" algn="just">
              <a:lnSpc>
                <a:spcPct val="150000"/>
              </a:lnSpc>
              <a:buSzPct val="100000"/>
              <a:buFont typeface="Wingdings" panose="05000000000000000000" pitchFamily="2" charset="2"/>
              <a:buChar char="Ø"/>
            </a:pPr>
            <a:r>
              <a:rPr lang="en-US" sz="1600" b="1"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use these data to accurately predict academic performance.</a:t>
            </a:r>
          </a:p>
          <a:p>
            <a:pPr marL="285750" indent="-285750" algn="just">
              <a:lnSpc>
                <a:spcPct val="150000"/>
              </a:lnSpc>
              <a:buSzPct val="100000"/>
              <a:buFont typeface="Wingdings" panose="05000000000000000000" pitchFamily="2" charset="2"/>
              <a:buChar char="Ø"/>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 use such predictions to promote positive student engagement with the university.</a:t>
            </a:r>
            <a:endParaRPr lang="en-IN" sz="1600" dirty="0">
              <a:cs typeface="Times New Roman" pitchFamily="18" charset="0"/>
            </a:endParaRPr>
          </a:p>
        </p:txBody>
      </p:sp>
      <p:sp>
        <p:nvSpPr>
          <p:cNvPr id="3" name="Title 2">
            <a:extLst>
              <a:ext uri="{FF2B5EF4-FFF2-40B4-BE49-F238E27FC236}">
                <a16:creationId xmlns:a16="http://schemas.microsoft.com/office/drawing/2014/main" id="{A0F8E105-031A-4670-8A93-F6F6DF2BCB0B}"/>
              </a:ext>
            </a:extLst>
          </p:cNvPr>
          <p:cNvSpPr>
            <a:spLocks noGrp="1"/>
          </p:cNvSpPr>
          <p:nvPr>
            <p:ph type="title"/>
          </p:nvPr>
        </p:nvSpPr>
        <p:spPr/>
        <p:txBody>
          <a:bodyPr/>
          <a:lstStyle/>
          <a:p>
            <a:pPr algn="ctr"/>
            <a:r>
              <a:rPr lang="en-IN" dirty="0"/>
              <a:t>PROBLEM STATEMENT</a:t>
            </a:r>
          </a:p>
        </p:txBody>
      </p:sp>
      <p:pic>
        <p:nvPicPr>
          <p:cNvPr id="4" name="Picture 3">
            <a:extLst>
              <a:ext uri="{FF2B5EF4-FFF2-40B4-BE49-F238E27FC236}">
                <a16:creationId xmlns:a16="http://schemas.microsoft.com/office/drawing/2014/main" id="{A9221A17-3345-EDA5-840C-A9FE34B51DAF}"/>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1210614" cy="843566"/>
          </a:xfrm>
          <a:prstGeom prst="rect">
            <a:avLst/>
          </a:prstGeom>
          <a:noFill/>
          <a:ln>
            <a:noFill/>
          </a:ln>
        </p:spPr>
      </p:pic>
      <p:pic>
        <p:nvPicPr>
          <p:cNvPr id="6" name="Picture 5">
            <a:extLst>
              <a:ext uri="{FF2B5EF4-FFF2-40B4-BE49-F238E27FC236}">
                <a16:creationId xmlns:a16="http://schemas.microsoft.com/office/drawing/2014/main" id="{05AB7123-5A73-21B7-95FB-2A0A7F9AF275}"/>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1"/>
            <a:ext cx="1236372" cy="965915"/>
          </a:xfrm>
          <a:prstGeom prst="rect">
            <a:avLst/>
          </a:prstGeom>
          <a:noFill/>
          <a:ln>
            <a:noFill/>
          </a:ln>
        </p:spPr>
      </p:pic>
    </p:spTree>
    <p:extLst>
      <p:ext uri="{BB962C8B-B14F-4D97-AF65-F5344CB8AC3E}">
        <p14:creationId xmlns:p14="http://schemas.microsoft.com/office/powerpoint/2010/main" val="3493560948"/>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C503B99-497C-4EB7-B564-01C549BA3EC6}"/>
              </a:ext>
            </a:extLst>
          </p:cNvPr>
          <p:cNvSpPr>
            <a:spLocks noGrp="1"/>
          </p:cNvSpPr>
          <p:nvPr>
            <p:ph idx="1"/>
          </p:nvPr>
        </p:nvSpPr>
        <p:spPr/>
        <p:txBody>
          <a:bodyPr>
            <a:normAutofit/>
          </a:bodyPr>
          <a:lstStyle/>
          <a:p>
            <a:pPr algn="just">
              <a:lnSpc>
                <a:spcPct val="150000"/>
              </a:lnSpc>
            </a:pPr>
            <a:r>
              <a:rPr lang="en-IN" sz="1900" dirty="0">
                <a:cs typeface="Times New Roman" pitchFamily="18" charset="0"/>
              </a:rPr>
              <a:t> </a:t>
            </a:r>
            <a:endParaRPr lang="en-IN" sz="1900" dirty="0">
              <a:ea typeface="Times New Roman" panose="02020603050405020304" pitchFamily="18" charset="0"/>
            </a:endParaRPr>
          </a:p>
        </p:txBody>
      </p:sp>
      <p:sp>
        <p:nvSpPr>
          <p:cNvPr id="3" name="Title 2">
            <a:extLst>
              <a:ext uri="{FF2B5EF4-FFF2-40B4-BE49-F238E27FC236}">
                <a16:creationId xmlns:a16="http://schemas.microsoft.com/office/drawing/2014/main" id="{3FFDA1F2-71B9-4AA8-A370-097B2BC3FDB5}"/>
              </a:ext>
            </a:extLst>
          </p:cNvPr>
          <p:cNvSpPr>
            <a:spLocks noGrp="1"/>
          </p:cNvSpPr>
          <p:nvPr>
            <p:ph type="title"/>
          </p:nvPr>
        </p:nvSpPr>
        <p:spPr/>
        <p:txBody>
          <a:bodyPr/>
          <a:lstStyle/>
          <a:p>
            <a:pPr algn="ctr"/>
            <a:r>
              <a:rPr lang="en-IN" dirty="0"/>
              <a:t>EXISTING SYSTEM</a:t>
            </a:r>
          </a:p>
        </p:txBody>
      </p:sp>
      <p:sp>
        <p:nvSpPr>
          <p:cNvPr id="10" name="TextBox 9">
            <a:extLst>
              <a:ext uri="{FF2B5EF4-FFF2-40B4-BE49-F238E27FC236}">
                <a16:creationId xmlns:a16="http://schemas.microsoft.com/office/drawing/2014/main" id="{E90B1756-C250-9BDD-BF00-B66EF84C15A8}"/>
              </a:ext>
            </a:extLst>
          </p:cNvPr>
          <p:cNvSpPr txBox="1"/>
          <p:nvPr/>
        </p:nvSpPr>
        <p:spPr>
          <a:xfrm>
            <a:off x="148106" y="1783724"/>
            <a:ext cx="8824443" cy="3146374"/>
          </a:xfrm>
          <a:prstGeom prst="rect">
            <a:avLst/>
          </a:prstGeom>
          <a:noFill/>
        </p:spPr>
        <p:txBody>
          <a:bodyPr wrap="square">
            <a:spAutoFit/>
          </a:bodyPr>
          <a:lstStyle/>
          <a:p>
            <a:pPr algn="just">
              <a:lnSpc>
                <a:spcPct val="150000"/>
              </a:lnSpc>
              <a:spcAft>
                <a:spcPts val="100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Exiting system refers to four </a:t>
            </a:r>
            <a:r>
              <a:rPr lang="en-US" sz="1600" b="1" dirty="0">
                <a:effectLst/>
                <a:latin typeface="Times New Roman" panose="02020603050405020304" pitchFamily="18" charset="0"/>
                <a:ea typeface="Times New Roman" panose="02020603050405020304" pitchFamily="18" charset="0"/>
                <a:cs typeface="Times New Roman" panose="02020603050405020304" pitchFamily="18" charset="0"/>
              </a:rPr>
              <a:t>supervised learning algorithms </a:t>
            </a: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(consisting of support vector machine (SVM), logistic regression (LR), decision tree and naïve Bayes) are used to classify students’ performance</a:t>
            </a:r>
          </a:p>
          <a:p>
            <a:pPr algn="just">
              <a:lnSpc>
                <a:spcPct val="150000"/>
              </a:lnSpc>
              <a:spcAft>
                <a:spcPts val="1000"/>
              </a:spcAft>
            </a:pPr>
            <a:endParaRPr lang="en-US" sz="1600" dirty="0">
              <a:latin typeface="Times New Roman" panose="02020603050405020304" pitchFamily="18" charset="0"/>
              <a:ea typeface="Times New Roman" panose="02020603050405020304" pitchFamily="18" charset="0"/>
              <a:cs typeface="Times New Roman" panose="02020603050405020304" pitchFamily="18" charset="0"/>
            </a:endParaRPr>
          </a:p>
          <a:p>
            <a:pPr algn="just">
              <a:lnSpc>
                <a:spcPct val="150000"/>
              </a:lnSpc>
              <a:spcAft>
                <a:spcPts val="1000"/>
              </a:spcAft>
            </a:pPr>
            <a:endParaRPr lang="en-US" sz="16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gn="just">
              <a:lnSpc>
                <a:spcPct val="150000"/>
              </a:lnSpc>
              <a:spcAft>
                <a:spcPts val="1000"/>
              </a:spcAft>
            </a:pPr>
            <a:endParaRPr lang="en-US" sz="1600" dirty="0">
              <a:latin typeface="Times New Roman" panose="02020603050405020304" pitchFamily="18" charset="0"/>
              <a:ea typeface="Times New Roman" panose="02020603050405020304" pitchFamily="18" charset="0"/>
              <a:cs typeface="Times New Roman" panose="02020603050405020304" pitchFamily="18" charset="0"/>
            </a:endParaRPr>
          </a:p>
          <a:p>
            <a:pPr algn="just">
              <a:lnSpc>
                <a:spcPct val="150000"/>
              </a:lnSpc>
              <a:spcAft>
                <a:spcPts val="1000"/>
              </a:spcAft>
            </a:pPr>
            <a:endParaRPr lang="en-US" sz="1600" dirty="0">
              <a:effectLst/>
              <a:latin typeface="Times New Roman" panose="02020603050405020304" pitchFamily="18" charset="0"/>
              <a:ea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E7DC8ED5-0A55-71AE-0B1A-81406171FDBC}"/>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1210614" cy="843566"/>
          </a:xfrm>
          <a:prstGeom prst="rect">
            <a:avLst/>
          </a:prstGeom>
          <a:noFill/>
          <a:ln>
            <a:noFill/>
          </a:ln>
        </p:spPr>
      </p:pic>
    </p:spTree>
    <p:extLst>
      <p:ext uri="{BB962C8B-B14F-4D97-AF65-F5344CB8AC3E}">
        <p14:creationId xmlns:p14="http://schemas.microsoft.com/office/powerpoint/2010/main" val="384746215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28790" y="1210613"/>
            <a:ext cx="8825206" cy="5463319"/>
          </a:xfrm>
        </p:spPr>
        <p:txBody>
          <a:bodyPr>
            <a:normAutofit/>
          </a:bodyPr>
          <a:lstStyle/>
          <a:p>
            <a:pPr algn="just">
              <a:lnSpc>
                <a:spcPct val="150000"/>
              </a:lnSpc>
              <a:buNone/>
            </a:pPr>
            <a:r>
              <a:rPr lang="en-IN" sz="1600" b="1" dirty="0">
                <a:solidFill>
                  <a:srgbClr val="002060"/>
                </a:solidFill>
                <a:cs typeface="Times New Roman" pitchFamily="18" charset="0"/>
              </a:rPr>
              <a:t>Disadvantages:</a:t>
            </a:r>
          </a:p>
          <a:p>
            <a:pPr marL="285750" indent="-285750">
              <a:lnSpc>
                <a:spcPct val="150000"/>
              </a:lnSpc>
              <a:buSzPct val="90000"/>
              <a:buFont typeface="Wingdings" panose="05000000000000000000" pitchFamily="2" charset="2"/>
              <a:buChar char="Ø"/>
            </a:pPr>
            <a:r>
              <a:rPr lang="en-US" sz="1600" b="1" dirty="0"/>
              <a:t>Inconsistent Results Across Courses</a:t>
            </a:r>
            <a:r>
              <a:rPr lang="en-US" sz="1600" dirty="0"/>
              <a:t>: Using multiple data sources or features doesn't always lead to better predictions. Predictions can vary widely across different courses, even within the same institution.</a:t>
            </a:r>
          </a:p>
          <a:p>
            <a:pPr marL="285750" indent="-285750">
              <a:lnSpc>
                <a:spcPct val="150000"/>
              </a:lnSpc>
              <a:buSzPct val="90000"/>
              <a:buFont typeface="Wingdings" panose="05000000000000000000" pitchFamily="2" charset="2"/>
              <a:buChar char="Ø"/>
            </a:pPr>
            <a:r>
              <a:rPr lang="en-IN" sz="1600" b="1" dirty="0">
                <a:effectLst/>
                <a:ea typeface="Calibri" panose="020F0502020204030204" pitchFamily="34" charset="0"/>
                <a:cs typeface="Mangal" panose="02040503050203030202" pitchFamily="18" charset="0"/>
              </a:rPr>
              <a:t>Lack of Open-Access Large-Scale Multisource Datasets: </a:t>
            </a:r>
            <a:r>
              <a:rPr lang="en-IN" sz="1600" dirty="0">
                <a:effectLst/>
                <a:ea typeface="Times New Roman" panose="02020603050405020304" pitchFamily="18" charset="0"/>
              </a:rPr>
              <a:t>There is a lack of large-scale, open-access, and multisource data sets in the education field. </a:t>
            </a:r>
            <a:r>
              <a:rPr lang="en-US" sz="1600" dirty="0"/>
              <a:t>This lack of data makes it difficult to compare the performance of different academic performance prediction algorithms effectively. </a:t>
            </a:r>
          </a:p>
          <a:p>
            <a:pPr marL="285750" indent="-285750">
              <a:lnSpc>
                <a:spcPct val="150000"/>
              </a:lnSpc>
              <a:buSzPct val="90000"/>
              <a:buFont typeface="Wingdings" panose="05000000000000000000" pitchFamily="2" charset="2"/>
              <a:buChar char="Ø"/>
            </a:pPr>
            <a:r>
              <a:rPr lang="en-IN" sz="1600" b="1" dirty="0"/>
              <a:t>Simplicity of Existing Algorithms</a:t>
            </a:r>
            <a:r>
              <a:rPr lang="en-IN" sz="1600" dirty="0"/>
              <a:t>: </a:t>
            </a:r>
            <a:r>
              <a:rPr lang="en-US" sz="1600" dirty="0"/>
              <a:t>Most existing algorithms for predicting academic performance are basic, relying on simple statistical methods </a:t>
            </a:r>
            <a:r>
              <a:rPr lang="en-IN" sz="1600" dirty="0"/>
              <a:t>(e.g., ANOVA, Post hoc tests)</a:t>
            </a:r>
            <a:r>
              <a:rPr lang="en-US" sz="1600" dirty="0"/>
              <a:t> or traditional machine learning techniques  </a:t>
            </a:r>
            <a:r>
              <a:rPr lang="en-IN" sz="1600" dirty="0"/>
              <a:t>(e.g., SVM, LR)</a:t>
            </a:r>
            <a:r>
              <a:rPr lang="en-US" sz="1600" dirty="0"/>
              <a:t>.</a:t>
            </a:r>
            <a:endParaRPr lang="en-IN" sz="1600" dirty="0"/>
          </a:p>
        </p:txBody>
      </p:sp>
      <p:pic>
        <p:nvPicPr>
          <p:cNvPr id="3" name="Picture 2">
            <a:extLst>
              <a:ext uri="{FF2B5EF4-FFF2-40B4-BE49-F238E27FC236}">
                <a16:creationId xmlns:a16="http://schemas.microsoft.com/office/drawing/2014/main" id="{8577D6FC-FCDD-DE97-A97D-A6F82B45601C}"/>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1210614" cy="843566"/>
          </a:xfrm>
          <a:prstGeom prst="rect">
            <a:avLst/>
          </a:prstGeom>
          <a:noFill/>
          <a:ln>
            <a:noFill/>
          </a:ln>
        </p:spPr>
      </p:pic>
      <p:pic>
        <p:nvPicPr>
          <p:cNvPr id="5" name="Picture 4">
            <a:extLst>
              <a:ext uri="{FF2B5EF4-FFF2-40B4-BE49-F238E27FC236}">
                <a16:creationId xmlns:a16="http://schemas.microsoft.com/office/drawing/2014/main" id="{5853CE7F-B268-1581-A85D-C8781B1C1D5A}"/>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1"/>
            <a:ext cx="1236372" cy="965915"/>
          </a:xfrm>
          <a:prstGeom prst="rect">
            <a:avLst/>
          </a:prstGeom>
          <a:noFill/>
          <a:ln>
            <a:noFill/>
          </a:ln>
        </p:spPr>
      </p:pic>
    </p:spTree>
    <p:extLst>
      <p:ext uri="{BB962C8B-B14F-4D97-AF65-F5344CB8AC3E}">
        <p14:creationId xmlns:p14="http://schemas.microsoft.com/office/powerpoint/2010/main" val="37770267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EFDF7C4-D9D2-49E2-8501-1A749D29F206}"/>
              </a:ext>
            </a:extLst>
          </p:cNvPr>
          <p:cNvSpPr>
            <a:spLocks noGrp="1"/>
          </p:cNvSpPr>
          <p:nvPr>
            <p:ph idx="1"/>
          </p:nvPr>
        </p:nvSpPr>
        <p:spPr>
          <a:xfrm>
            <a:off x="127000" y="909436"/>
            <a:ext cx="8838870" cy="5800122"/>
          </a:xfrm>
        </p:spPr>
        <p:txBody>
          <a:bodyPr>
            <a:normAutofit/>
          </a:bodyPr>
          <a:lstStyle/>
          <a:p>
            <a:pPr marL="285750" indent="-285750">
              <a:lnSpc>
                <a:spcPct val="150000"/>
              </a:lnSpc>
              <a:buSzPct val="90000"/>
              <a:buFont typeface="Wingdings" panose="05000000000000000000" pitchFamily="2" charset="2"/>
              <a:buChar char="Ø"/>
            </a:pPr>
            <a:r>
              <a:rPr lang="en-US" sz="1600" dirty="0">
                <a:effectLst/>
                <a:ea typeface="Times New Roman" panose="02020603050405020304" pitchFamily="18" charset="0"/>
              </a:rPr>
              <a:t>The proposed system is an academic performance prediction framework developed using </a:t>
            </a:r>
            <a:r>
              <a:rPr lang="en-US" sz="1600" b="1" dirty="0">
                <a:effectLst/>
                <a:ea typeface="Times New Roman" panose="02020603050405020304" pitchFamily="18" charset="0"/>
              </a:rPr>
              <a:t>Python</a:t>
            </a:r>
            <a:r>
              <a:rPr lang="en-US" sz="1600" dirty="0">
                <a:effectLst/>
                <a:ea typeface="Times New Roman" panose="02020603050405020304" pitchFamily="18" charset="0"/>
              </a:rPr>
              <a:t> programming language and the </a:t>
            </a:r>
            <a:r>
              <a:rPr lang="en-US" sz="1600" b="1" dirty="0">
                <a:effectLst/>
                <a:ea typeface="Times New Roman" panose="02020603050405020304" pitchFamily="18" charset="0"/>
              </a:rPr>
              <a:t>Random Forest Classification</a:t>
            </a:r>
            <a:r>
              <a:rPr lang="en-US" sz="1600" dirty="0">
                <a:effectLst/>
                <a:ea typeface="Times New Roman" panose="02020603050405020304" pitchFamily="18" charset="0"/>
              </a:rPr>
              <a:t> algorithm. It operates on a dataset comprising 1044 records, each containing 31 features related to student behavior and demographic information, along with their final grades</a:t>
            </a:r>
            <a:r>
              <a:rPr lang="en-US" sz="1600" dirty="0"/>
              <a:t>.</a:t>
            </a:r>
          </a:p>
          <a:p>
            <a:pPr marL="285750" indent="-285750">
              <a:lnSpc>
                <a:spcPct val="150000"/>
              </a:lnSpc>
              <a:buSzPct val="90000"/>
              <a:buFont typeface="Wingdings" panose="05000000000000000000" pitchFamily="2" charset="2"/>
              <a:buChar char="Ø"/>
            </a:pPr>
            <a:r>
              <a:rPr lang="en-IN" sz="1600" kern="100" dirty="0">
                <a:effectLst/>
                <a:ea typeface="Calibri" panose="020F0502020204030204" pitchFamily="34" charset="0"/>
                <a:cs typeface="Mangal" panose="02040503050203030202" pitchFamily="18" charset="0"/>
              </a:rPr>
              <a:t>The system uses the Random Forest Classification algorithm, which builds multiple decision trees to </a:t>
            </a:r>
            <a:r>
              <a:rPr lang="en-IN" sz="1600" kern="100" dirty="0" err="1">
                <a:effectLst/>
                <a:ea typeface="Calibri" panose="020F0502020204030204" pitchFamily="34" charset="0"/>
                <a:cs typeface="Mangal" panose="02040503050203030202" pitchFamily="18" charset="0"/>
              </a:rPr>
              <a:t>analyze</a:t>
            </a:r>
            <a:r>
              <a:rPr lang="en-IN" sz="1600" kern="100" dirty="0">
                <a:effectLst/>
                <a:ea typeface="Calibri" panose="020F0502020204030204" pitchFamily="34" charset="0"/>
                <a:cs typeface="Mangal" panose="02040503050203030202" pitchFamily="18" charset="0"/>
              </a:rPr>
              <a:t> student attributes and predict academic performance.  These attributes include demographic factors (age, gender, family background) and </a:t>
            </a:r>
            <a:r>
              <a:rPr lang="en-IN" sz="1600" kern="100" dirty="0" err="1">
                <a:effectLst/>
                <a:ea typeface="Calibri" panose="020F0502020204030204" pitchFamily="34" charset="0"/>
                <a:cs typeface="Mangal" panose="02040503050203030202" pitchFamily="18" charset="0"/>
              </a:rPr>
              <a:t>behavioral</a:t>
            </a:r>
            <a:r>
              <a:rPr lang="en-IN" sz="1600" kern="100" dirty="0">
                <a:effectLst/>
                <a:ea typeface="Calibri" panose="020F0502020204030204" pitchFamily="34" charset="0"/>
                <a:cs typeface="Mangal" panose="02040503050203030202" pitchFamily="18" charset="0"/>
              </a:rPr>
              <a:t> indicators (study habits, extracurricular activities, health status). </a:t>
            </a:r>
          </a:p>
          <a:p>
            <a:pPr marL="285750" indent="-285750">
              <a:lnSpc>
                <a:spcPct val="150000"/>
              </a:lnSpc>
              <a:buSzPct val="90000"/>
              <a:buFont typeface="Wingdings" panose="05000000000000000000" pitchFamily="2" charset="2"/>
              <a:buChar char="Ø"/>
            </a:pPr>
            <a:r>
              <a:rPr lang="en-IN" sz="1600" kern="100" dirty="0">
                <a:effectLst/>
                <a:ea typeface="Calibri" panose="020F0502020204030204" pitchFamily="34" charset="0"/>
                <a:cs typeface="Mangal" panose="02040503050203030202" pitchFamily="18" charset="0"/>
              </a:rPr>
              <a:t>During </a:t>
            </a:r>
            <a:r>
              <a:rPr lang="en-IN" sz="1600" b="1" kern="100" dirty="0">
                <a:effectLst/>
                <a:ea typeface="Calibri" panose="020F0502020204030204" pitchFamily="34" charset="0"/>
                <a:cs typeface="Mangal" panose="02040503050203030202" pitchFamily="18" charset="0"/>
              </a:rPr>
              <a:t>data preprocessing</a:t>
            </a:r>
            <a:r>
              <a:rPr lang="en-IN" sz="1600" kern="100" dirty="0">
                <a:effectLst/>
                <a:ea typeface="Calibri" panose="020F0502020204030204" pitchFamily="34" charset="0"/>
                <a:cs typeface="Mangal" panose="02040503050203030202" pitchFamily="18" charset="0"/>
              </a:rPr>
              <a:t>, the system </a:t>
            </a:r>
            <a:r>
              <a:rPr lang="en-IN" sz="1600" b="1" kern="100" dirty="0">
                <a:effectLst/>
                <a:ea typeface="Calibri" panose="020F0502020204030204" pitchFamily="34" charset="0"/>
                <a:cs typeface="Mangal" panose="02040503050203030202" pitchFamily="18" charset="0"/>
              </a:rPr>
              <a:t>cleans and transforms</a:t>
            </a:r>
            <a:r>
              <a:rPr lang="en-IN" sz="1600" kern="100" dirty="0">
                <a:effectLst/>
                <a:ea typeface="Calibri" panose="020F0502020204030204" pitchFamily="34" charset="0"/>
                <a:cs typeface="Mangal" panose="02040503050203030202" pitchFamily="18" charset="0"/>
              </a:rPr>
              <a:t> the data by handling missing values, encoding categorical variables, and standardizing numerical features. Feature engineering is applied to extract key insights and improve prediction accuracy</a:t>
            </a:r>
          </a:p>
          <a:p>
            <a:pPr marL="285750" indent="-285750">
              <a:lnSpc>
                <a:spcPct val="150000"/>
              </a:lnSpc>
              <a:buSzPct val="90000"/>
              <a:buFont typeface="Wingdings" panose="05000000000000000000" pitchFamily="2" charset="2"/>
              <a:buChar char="Ø"/>
            </a:pPr>
            <a:r>
              <a:rPr lang="en-US" sz="1600" dirty="0"/>
              <a:t>The system is trained and tested to predict students' final grades with 98.76% accuracy, proving its effectiveness in identifying academic performance patterns.</a:t>
            </a:r>
          </a:p>
        </p:txBody>
      </p:sp>
      <p:sp>
        <p:nvSpPr>
          <p:cNvPr id="3" name="Title 2">
            <a:extLst>
              <a:ext uri="{FF2B5EF4-FFF2-40B4-BE49-F238E27FC236}">
                <a16:creationId xmlns:a16="http://schemas.microsoft.com/office/drawing/2014/main" id="{DA80A933-45D4-473A-B01C-932EB9F32413}"/>
              </a:ext>
            </a:extLst>
          </p:cNvPr>
          <p:cNvSpPr>
            <a:spLocks noGrp="1"/>
          </p:cNvSpPr>
          <p:nvPr>
            <p:ph type="title"/>
          </p:nvPr>
        </p:nvSpPr>
        <p:spPr>
          <a:xfrm>
            <a:off x="1024576" y="175899"/>
            <a:ext cx="6599246" cy="479910"/>
          </a:xfrm>
        </p:spPr>
        <p:txBody>
          <a:bodyPr/>
          <a:lstStyle/>
          <a:p>
            <a:pPr algn="ctr"/>
            <a:r>
              <a:rPr lang="en-IN" dirty="0"/>
              <a:t>PROPOSED SYSTEM</a:t>
            </a:r>
          </a:p>
        </p:txBody>
      </p:sp>
      <p:pic>
        <p:nvPicPr>
          <p:cNvPr id="4" name="Picture 3">
            <a:extLst>
              <a:ext uri="{FF2B5EF4-FFF2-40B4-BE49-F238E27FC236}">
                <a16:creationId xmlns:a16="http://schemas.microsoft.com/office/drawing/2014/main" id="{55E374E3-A0B0-5CC9-FA01-4C6827334790}"/>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1210614" cy="843566"/>
          </a:xfrm>
          <a:prstGeom prst="rect">
            <a:avLst/>
          </a:prstGeom>
          <a:noFill/>
          <a:ln>
            <a:noFill/>
          </a:ln>
        </p:spPr>
      </p:pic>
      <p:pic>
        <p:nvPicPr>
          <p:cNvPr id="6" name="Picture 5">
            <a:extLst>
              <a:ext uri="{FF2B5EF4-FFF2-40B4-BE49-F238E27FC236}">
                <a16:creationId xmlns:a16="http://schemas.microsoft.com/office/drawing/2014/main" id="{A4BEF09F-F28A-B097-4047-D0DC47FB024E}"/>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1"/>
            <a:ext cx="1236372" cy="965915"/>
          </a:xfrm>
          <a:prstGeom prst="rect">
            <a:avLst/>
          </a:prstGeom>
          <a:noFill/>
          <a:ln>
            <a:noFill/>
          </a:ln>
        </p:spPr>
      </p:pic>
    </p:spTree>
    <p:extLst>
      <p:ext uri="{BB962C8B-B14F-4D97-AF65-F5344CB8AC3E}">
        <p14:creationId xmlns:p14="http://schemas.microsoft.com/office/powerpoint/2010/main" val="1756329554"/>
      </p:ext>
    </p:extLst>
  </p:cSld>
  <p:clrMapOvr>
    <a:masterClrMapping/>
  </p:clrMapOvr>
  <p:transition spd="med">
    <p:pull/>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48108" y="1204174"/>
            <a:ext cx="8853388" cy="5457883"/>
          </a:xfrm>
        </p:spPr>
        <p:txBody>
          <a:bodyPr>
            <a:normAutofit/>
          </a:bodyPr>
          <a:lstStyle/>
          <a:p>
            <a:pPr algn="just">
              <a:lnSpc>
                <a:spcPct val="150000"/>
              </a:lnSpc>
              <a:buNone/>
            </a:pPr>
            <a:r>
              <a:rPr lang="en-IN" sz="1600" b="1" dirty="0">
                <a:solidFill>
                  <a:srgbClr val="002060"/>
                </a:solidFill>
                <a:cs typeface="Times New Roman" pitchFamily="18" charset="0"/>
              </a:rPr>
              <a:t>Advantages:</a:t>
            </a:r>
          </a:p>
          <a:p>
            <a:pPr marL="285750" indent="-285750" algn="just">
              <a:lnSpc>
                <a:spcPct val="150000"/>
              </a:lnSpc>
              <a:buSzPct val="90000"/>
              <a:buFont typeface="Wingdings" panose="05000000000000000000" pitchFamily="2" charset="2"/>
              <a:buChar char="Ø"/>
            </a:pPr>
            <a:r>
              <a:rPr lang="en-US" sz="1600" b="1" dirty="0"/>
              <a:t>High Accuracy: </a:t>
            </a:r>
            <a:r>
              <a:rPr lang="en-US" sz="1600" dirty="0"/>
              <a:t>The system makes reliable and accurate predictions of students' performance.</a:t>
            </a:r>
          </a:p>
          <a:p>
            <a:pPr marL="285750" indent="-285750" algn="just">
              <a:lnSpc>
                <a:spcPct val="150000"/>
              </a:lnSpc>
              <a:buSzPct val="90000"/>
              <a:buFont typeface="Wingdings" panose="05000000000000000000" pitchFamily="2" charset="2"/>
              <a:buChar char="Ø"/>
            </a:pPr>
            <a:r>
              <a:rPr lang="en-US" sz="1600" b="1" dirty="0"/>
              <a:t>Comprehensive Data Use: </a:t>
            </a:r>
            <a:r>
              <a:rPr lang="en-US" sz="1600" dirty="0"/>
              <a:t>It incorporates a wide variety of data, including demographics and student behavior, for a more complete prediction.</a:t>
            </a:r>
            <a:endParaRPr lang="en-IN" sz="1600" b="1" dirty="0"/>
          </a:p>
          <a:p>
            <a:pPr marL="285750" indent="-285750" algn="just">
              <a:lnSpc>
                <a:spcPct val="150000"/>
              </a:lnSpc>
              <a:buSzPct val="90000"/>
              <a:buFont typeface="Wingdings" panose="05000000000000000000" pitchFamily="2" charset="2"/>
              <a:buChar char="Ø"/>
            </a:pPr>
            <a:r>
              <a:rPr lang="en-US" sz="1600" b="1" dirty="0"/>
              <a:t>Strong Algorithm: </a:t>
            </a:r>
            <a:r>
              <a:rPr lang="en-US" sz="1600" dirty="0"/>
              <a:t>The Random Forest algorithm combines multiple decision trees, ensuring better overall performance.</a:t>
            </a:r>
          </a:p>
          <a:p>
            <a:pPr marL="285750" indent="-285750" algn="just">
              <a:lnSpc>
                <a:spcPct val="150000"/>
              </a:lnSpc>
              <a:buSzPct val="90000"/>
              <a:buFont typeface="Wingdings" panose="05000000000000000000" pitchFamily="2" charset="2"/>
              <a:buChar char="Ø"/>
            </a:pPr>
            <a:r>
              <a:rPr lang="en-US" sz="1600" b="1" dirty="0"/>
              <a:t>Adaptability: </a:t>
            </a:r>
            <a:r>
              <a:rPr lang="en-US" sz="1600" dirty="0"/>
              <a:t>The system can be applied to different data sets, courses making it flexible.</a:t>
            </a:r>
          </a:p>
          <a:p>
            <a:pPr marL="285750" indent="-285750" algn="just">
              <a:lnSpc>
                <a:spcPct val="150000"/>
              </a:lnSpc>
              <a:buSzPct val="90000"/>
              <a:buFont typeface="Wingdings" panose="05000000000000000000" pitchFamily="2" charset="2"/>
              <a:buChar char="Ø"/>
            </a:pPr>
            <a:r>
              <a:rPr lang="en-US" sz="1600" b="1" dirty="0"/>
              <a:t>Valuable Insights: </a:t>
            </a:r>
            <a:r>
              <a:rPr lang="en-US" sz="1600" dirty="0"/>
              <a:t>The system helps identify key factors affecting student performance, aiding in better decision-making by educational institutions.</a:t>
            </a:r>
            <a:endParaRPr lang="en-IN" sz="1600" dirty="0">
              <a:cs typeface="Times New Roman" pitchFamily="18" charset="0"/>
            </a:endParaRPr>
          </a:p>
        </p:txBody>
      </p:sp>
      <p:pic>
        <p:nvPicPr>
          <p:cNvPr id="3" name="Picture 2">
            <a:extLst>
              <a:ext uri="{FF2B5EF4-FFF2-40B4-BE49-F238E27FC236}">
                <a16:creationId xmlns:a16="http://schemas.microsoft.com/office/drawing/2014/main" id="{6E054469-6B07-91DF-8BD1-D178A9C5AE86}"/>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1210614" cy="843566"/>
          </a:xfrm>
          <a:prstGeom prst="rect">
            <a:avLst/>
          </a:prstGeom>
          <a:noFill/>
          <a:ln>
            <a:noFill/>
          </a:ln>
        </p:spPr>
      </p:pic>
      <p:pic>
        <p:nvPicPr>
          <p:cNvPr id="5" name="Picture 4">
            <a:extLst>
              <a:ext uri="{FF2B5EF4-FFF2-40B4-BE49-F238E27FC236}">
                <a16:creationId xmlns:a16="http://schemas.microsoft.com/office/drawing/2014/main" id="{ACA90F25-7F2C-0E5F-FA4D-87A261E1FEF7}"/>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1"/>
            <a:ext cx="1236372" cy="965915"/>
          </a:xfrm>
          <a:prstGeom prst="rect">
            <a:avLst/>
          </a:prstGeom>
          <a:noFill/>
          <a:ln>
            <a:noFill/>
          </a:ln>
        </p:spPr>
      </p:pic>
    </p:spTree>
    <p:extLst>
      <p:ext uri="{BB962C8B-B14F-4D97-AF65-F5344CB8AC3E}">
        <p14:creationId xmlns:p14="http://schemas.microsoft.com/office/powerpoint/2010/main" val="787796884"/>
      </p:ext>
    </p:extLst>
  </p:cSld>
  <p:clrMapOvr>
    <a:masterClrMapping/>
  </p:clrMapOvr>
</p:sld>
</file>

<file path=ppt/theme/theme1.xml><?xml version="1.0" encoding="utf-8"?>
<a:theme xmlns:a="http://schemas.openxmlformats.org/drawingml/2006/main" name="Get Started with 3D">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fonty">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vert="horz" lIns="91440" tIns="45720" rIns="91440" bIns="45720" rtlCol="0">
        <a:noAutofit/>
      </a:bodyPr>
      <a:lstStyle>
        <a:defPPr marL="0" indent="0" algn="l">
          <a:lnSpc>
            <a:spcPts val="1800"/>
          </a:lnSpc>
          <a:spcAft>
            <a:spcPts val="600"/>
          </a:spcAft>
          <a:buNone/>
          <a:defRPr sz="1200" dirty="0" smtClean="0">
            <a:solidFill>
              <a:prstClr val="black">
                <a:lumMod val="75000"/>
                <a:lumOff val="25000"/>
              </a:prstClr>
            </a:solidFill>
            <a:latin typeface="Segoe UI" panose="020B0502040204020203" pitchFamily="34" charset="0"/>
            <a:cs typeface="Segoe UI" panose="020B0502040204020203" pitchFamily="34" charset="0"/>
          </a:defRPr>
        </a:defPPr>
      </a:lstStyle>
    </a:txDef>
  </a:objectDefaults>
  <a:extraClrSchemeLst/>
  <a:extLst>
    <a:ext uri="{05A4C25C-085E-4340-85A3-A5531E510DB2}">
      <thm15:themeFamily xmlns:thm15="http://schemas.microsoft.com/office/thememl/2012/main" name="Bring Your Presentations" id="{59065FFD-95A5-4387-9888-595CD54FE3CE}" vid="{8A46A32C-1227-47D7-A4C8-360887988CE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6737</TotalTime>
  <Words>2290</Words>
  <Application>Microsoft Office PowerPoint</Application>
  <PresentationFormat>On-screen Show (4:3)</PresentationFormat>
  <Paragraphs>248</Paragraphs>
  <Slides>46</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46</vt:i4>
      </vt:variant>
    </vt:vector>
  </HeadingPairs>
  <TitlesOfParts>
    <vt:vector size="55" baseType="lpstr">
      <vt:lpstr>Algerian</vt:lpstr>
      <vt:lpstr>Arial</vt:lpstr>
      <vt:lpstr>Calibri</vt:lpstr>
      <vt:lpstr>Century Gothic</vt:lpstr>
      <vt:lpstr>Cooper Black</vt:lpstr>
      <vt:lpstr>Segoe UI</vt:lpstr>
      <vt:lpstr>Times New Roman</vt:lpstr>
      <vt:lpstr>Wingdings</vt:lpstr>
      <vt:lpstr>Get Started with 3D</vt:lpstr>
      <vt:lpstr>MCA IV Semester Project Final Review Presentation </vt:lpstr>
      <vt:lpstr>CONTENTS</vt:lpstr>
      <vt:lpstr>ABSTRACT</vt:lpstr>
      <vt:lpstr>INTRODUCTION</vt:lpstr>
      <vt:lpstr>PROBLEM STATEMENT</vt:lpstr>
      <vt:lpstr>EXISTING SYSTEM</vt:lpstr>
      <vt:lpstr>PowerPoint Presentation</vt:lpstr>
      <vt:lpstr>PROPOSED SYSTEM</vt:lpstr>
      <vt:lpstr>PowerPoint Presentation</vt:lpstr>
      <vt:lpstr> SOFTWARE REQUIREMENTS</vt:lpstr>
      <vt:lpstr>HARDWARE REQUIREMENTS</vt:lpstr>
      <vt:lpstr>                                   MODULES</vt:lpstr>
      <vt:lpstr>                       MODULES DESCRIPTION</vt:lpstr>
      <vt:lpstr>                       MODULES DESCRIPTION</vt:lpstr>
      <vt:lpstr>                       MODULES DESCRIPTION</vt:lpstr>
      <vt:lpstr>                                  ER DIAGRAM</vt:lpstr>
      <vt:lpstr>                        DATA FLOW DIAGRAM</vt:lpstr>
      <vt:lpstr>                        DATA FLOW DIAGRAM</vt:lpstr>
      <vt:lpstr>                            UML DIAGRAMS</vt:lpstr>
      <vt:lpstr>                                   CLASS DIAGRAM</vt:lpstr>
      <vt:lpstr>                           SEQUENCE DIAGRAM</vt:lpstr>
      <vt:lpstr>                    COLLABORATION DIAGRAM</vt:lpstr>
      <vt:lpstr>                        DEPLOYMENT DIAGRAM</vt:lpstr>
      <vt:lpstr>                             ACTIVITY DIAGRAM</vt:lpstr>
      <vt:lpstr>                          USECASE DIAGRAM</vt:lpstr>
      <vt:lpstr>                                    TESTING</vt:lpstr>
      <vt:lpstr>                                     TESTING</vt:lpstr>
      <vt:lpstr>                                     TESTING</vt:lpstr>
      <vt:lpstr>                                    TESTING</vt:lpstr>
      <vt:lpstr>                                     TESTING</vt:lpstr>
      <vt:lpstr>                                      TESTING</vt:lpstr>
      <vt:lpstr>                                   SCREENSHOTS</vt:lpstr>
      <vt:lpstr>                                   SCREENSHOTS</vt:lpstr>
      <vt:lpstr>                                   SCREENSHOTS</vt:lpstr>
      <vt:lpstr>                                   SCREENSHOTS</vt:lpstr>
      <vt:lpstr>                                   SCREENSHOTS</vt:lpstr>
      <vt:lpstr>                                   SCREENSHOTS</vt:lpstr>
      <vt:lpstr>                                   SCREENSHOTS</vt:lpstr>
      <vt:lpstr>                                   SCREENSHOTS</vt:lpstr>
      <vt:lpstr>                                   SCREENSHOTS</vt:lpstr>
      <vt:lpstr>                                   SCREENSHOTS</vt:lpstr>
      <vt:lpstr>                                   SCREENSHOTS</vt:lpstr>
      <vt:lpstr>                                   SCREENSHOTS</vt:lpstr>
      <vt:lpstr>                                   CONCLUSION</vt:lpstr>
      <vt:lpstr>                                   REFERENCES</vt:lpstr>
      <vt:lpstr>    MCA IV Semester Project Final Review Presentation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SVCE</dc:creator>
  <cp:lastModifiedBy>Murali mohan</cp:lastModifiedBy>
  <cp:revision>274</cp:revision>
  <cp:lastPrinted>2020-10-28T09:40:14Z</cp:lastPrinted>
  <dcterms:created xsi:type="dcterms:W3CDTF">2020-07-20T09:57:54Z</dcterms:created>
  <dcterms:modified xsi:type="dcterms:W3CDTF">2025-06-16T16:03:10Z</dcterms:modified>
</cp:coreProperties>
</file>

<file path=docProps/thumbnail.jpeg>
</file>